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316" r:id="rId3"/>
    <p:sldId id="306" r:id="rId4"/>
    <p:sldId id="292" r:id="rId5"/>
    <p:sldId id="293" r:id="rId6"/>
    <p:sldId id="302" r:id="rId7"/>
    <p:sldId id="304" r:id="rId8"/>
    <p:sldId id="296" r:id="rId9"/>
    <p:sldId id="271" r:id="rId10"/>
    <p:sldId id="272" r:id="rId11"/>
    <p:sldId id="273" r:id="rId12"/>
    <p:sldId id="280" r:id="rId13"/>
    <p:sldId id="277" r:id="rId14"/>
    <p:sldId id="278" r:id="rId15"/>
    <p:sldId id="297" r:id="rId16"/>
    <p:sldId id="279" r:id="rId17"/>
    <p:sldId id="298" r:id="rId18"/>
    <p:sldId id="299" r:id="rId19"/>
    <p:sldId id="317" r:id="rId20"/>
    <p:sldId id="318" r:id="rId21"/>
    <p:sldId id="300" r:id="rId22"/>
    <p:sldId id="319" r:id="rId23"/>
  </p:sldIdLst>
  <p:sldSz cx="9144000" cy="6858000" type="screen4x3"/>
  <p:notesSz cx="6735763" cy="98663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6092"/>
    <a:srgbClr val="294A8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8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650" cy="4952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14945" y="0"/>
            <a:ext cx="2919734" cy="4952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AE242B-A5D1-468D-94A1-A8179FB90144}" type="datetimeFigureOut">
              <a:rPr lang="cs-CZ" smtClean="0"/>
              <a:t>12.11.2024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371020"/>
            <a:ext cx="2918650" cy="4952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14945" y="9371020"/>
            <a:ext cx="2919734" cy="4952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1D9AA9-E098-4F35-8666-B316AFDA23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16866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-1333500" y="1190625"/>
            <a:ext cx="7827963" cy="5872163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přesun snímku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516124" y="7438841"/>
            <a:ext cx="4128743" cy="7047045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0">
              <a:buNone/>
            </a:pPr>
            <a:r>
              <a:rPr lang="cs-CZ" sz="2000" b="0" strike="noStrike" spc="-1">
                <a:latin typeface="Arial"/>
              </a:rPr>
              <a:t>Klikněte pro úpravu formátu komentářů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2239731" cy="78253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cs-CZ" sz="1400" b="0" strike="noStrike" spc="-1">
                <a:latin typeface="Times New Roman"/>
              </a:rPr>
              <a:t>&lt;záhlaví&gt;</a:t>
            </a:r>
          </a:p>
        </p:txBody>
      </p:sp>
      <p:sp>
        <p:nvSpPr>
          <p:cNvPr id="44" name="PlaceHolder 4"/>
          <p:cNvSpPr>
            <a:spLocks noGrp="1"/>
          </p:cNvSpPr>
          <p:nvPr>
            <p:ph type="dt" idx="4"/>
          </p:nvPr>
        </p:nvSpPr>
        <p:spPr>
          <a:xfrm>
            <a:off x="2921259" y="0"/>
            <a:ext cx="2239731" cy="78253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cs-CZ" sz="1400" b="0" strike="noStrike" spc="-1">
                <a:latin typeface="Times New Roman"/>
              </a:defRPr>
            </a:lvl1pPr>
          </a:lstStyle>
          <a:p>
            <a:pPr indent="0" algn="r">
              <a:buNone/>
            </a:pPr>
            <a:r>
              <a:rPr lang="cs-CZ" sz="1400" b="0" strike="noStrike" spc="-1">
                <a:latin typeface="Times New Roman"/>
              </a:rPr>
              <a:t>&lt;datum/čas&gt;</a:t>
            </a:r>
          </a:p>
        </p:txBody>
      </p:sp>
      <p:sp>
        <p:nvSpPr>
          <p:cNvPr id="45" name="PlaceHolder 5"/>
          <p:cNvSpPr>
            <a:spLocks noGrp="1"/>
          </p:cNvSpPr>
          <p:nvPr>
            <p:ph type="ftr" idx="5"/>
          </p:nvPr>
        </p:nvSpPr>
        <p:spPr>
          <a:xfrm>
            <a:off x="0" y="14878209"/>
            <a:ext cx="2239731" cy="78253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cs-CZ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cs-CZ" sz="1400" b="0" strike="noStrike" spc="-1">
                <a:latin typeface="Times New Roman"/>
              </a:rPr>
              <a:t>&lt;zápatí&gt;</a:t>
            </a:r>
          </a:p>
        </p:txBody>
      </p:sp>
      <p:sp>
        <p:nvSpPr>
          <p:cNvPr id="46" name="PlaceHolder 6"/>
          <p:cNvSpPr>
            <a:spLocks noGrp="1"/>
          </p:cNvSpPr>
          <p:nvPr>
            <p:ph type="sldNum" idx="6"/>
          </p:nvPr>
        </p:nvSpPr>
        <p:spPr>
          <a:xfrm>
            <a:off x="2921259" y="14878209"/>
            <a:ext cx="2239731" cy="78253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cs-CZ" sz="1400" b="0" strike="noStrike" spc="-1">
                <a:latin typeface="Times New Roman"/>
              </a:defRPr>
            </a:lvl1pPr>
          </a:lstStyle>
          <a:p>
            <a:pPr indent="0" algn="r">
              <a:buNone/>
            </a:pPr>
            <a:fld id="{B5E5D435-35B0-42D6-85D3-06724B0CFF93}" type="slidenum">
              <a:rPr lang="cs-CZ" sz="1400" b="0" strike="noStrike" spc="-1">
                <a:latin typeface="Times New Roman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22338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7763" y="1231900"/>
            <a:ext cx="4438650" cy="3330575"/>
          </a:xfrm>
          <a:prstGeom prst="rect">
            <a:avLst/>
          </a:prstGeom>
          <a:ln w="0">
            <a:noFill/>
          </a:ln>
        </p:spPr>
      </p:sp>
      <p:sp>
        <p:nvSpPr>
          <p:cNvPr id="236" name="PlaceHolder 2"/>
          <p:cNvSpPr>
            <a:spLocks noGrp="1"/>
          </p:cNvSpPr>
          <p:nvPr>
            <p:ph type="body"/>
          </p:nvPr>
        </p:nvSpPr>
        <p:spPr>
          <a:xfrm>
            <a:off x="673664" y="4747949"/>
            <a:ext cx="5388084" cy="3883679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0">
              <a:buNone/>
            </a:pPr>
            <a:endParaRPr lang="cs-CZ" sz="2000" b="0" strike="noStrike" spc="-1" dirty="0">
              <a:latin typeface="Arial"/>
            </a:endParaRPr>
          </a:p>
        </p:txBody>
      </p:sp>
      <p:sp>
        <p:nvSpPr>
          <p:cNvPr id="237" name="PlaceHolder 3"/>
          <p:cNvSpPr>
            <a:spLocks noGrp="1"/>
          </p:cNvSpPr>
          <p:nvPr>
            <p:ph type="sldNum" idx="7"/>
          </p:nvPr>
        </p:nvSpPr>
        <p:spPr>
          <a:xfrm>
            <a:off x="3815382" y="9371452"/>
            <a:ext cx="2918310" cy="494095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cs-CZ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D93A7BC6-6455-44CD-BAB2-42FD856E361B}" type="slidenum">
              <a:rPr lang="cs-CZ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cs-CZ" sz="1200" b="0" strike="noStrike" spc="-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9443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5B342214-033D-450C-8D80-8C1B62A1DA0F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680" cy="146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cs-CZ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6E4AD63D-C455-46CB-820B-469FC7525FF9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680" cy="146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cs-CZ" sz="4400" b="0" strike="noStrike" spc="-1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9087473B-7967-44B7-B122-2B01E89C66D4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680" cy="146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cs-CZ" sz="4400" b="0" strike="noStrike" spc="-1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5B4FB0F8-886A-430D-AE2E-5EB47274DB5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680" cy="146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cs-CZ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DC2CB026-E1BC-4C80-9A75-C65DF6FF2F1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85800" y="2130480"/>
            <a:ext cx="7771680" cy="6811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668820FA-0AFD-453C-9F36-A029E010567D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680" cy="146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cs-CZ" sz="4400" b="0" strike="noStrike" spc="-1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8B6B749C-BABC-4C77-9B1F-E9CAC9A56DC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680" cy="146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cs-CZ" sz="4400" b="0" strike="noStrike" spc="-1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A054B41A-992B-40E8-9B29-7A41D98823A5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680" cy="146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cs-CZ" sz="4400" b="0" strike="noStrike" spc="-1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B3D70D4F-E34B-45D9-90AE-2E4E3DEEA20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680" cy="146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cs-CZ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2F455507-5371-4C0A-959A-1B80EA0A90A2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680" cy="146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cs-CZ" sz="4400" b="0" strike="noStrike" spc="-1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EA0F5D81-4ACA-4903-AF4B-7606E60BD6A6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680" cy="146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cs-CZ" sz="4400" b="0" strike="noStrike" spc="-1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cs-CZ" sz="3200" b="0" strike="noStrike" spc="-1"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52BC2B41-CB28-4DE8-80B1-D30162D85FBE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680" cy="1469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cs-CZ" sz="18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ftr" idx="1"/>
          </p:nvPr>
        </p:nvSpPr>
        <p:spPr>
          <a:xfrm>
            <a:off x="3124080" y="635652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cs-CZ" sz="1400" b="0" strike="noStrike" spc="-1"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cs-CZ" sz="1400" b="0" strike="noStrike" spc="-1">
                <a:latin typeface="Times New Roman"/>
              </a:rPr>
              <a:t>&lt;zápatí&gt;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sldNum" idx="2"/>
          </p:nvPr>
        </p:nvSpPr>
        <p:spPr>
          <a:xfrm>
            <a:off x="6553080" y="635652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cs-CZ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158B159D-8AAC-4E23-B8F6-74967FFA8322}" type="slidenum">
              <a:rPr lang="cs-CZ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cs-CZ" sz="12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dt" idx="3"/>
          </p:nvPr>
        </p:nvSpPr>
        <p:spPr>
          <a:xfrm>
            <a:off x="457200" y="635652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buNone/>
              <a:defRPr lang="cs-CZ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cs-CZ" sz="1400" b="0" strike="noStrike" spc="-1">
                <a:latin typeface="Times New Roman"/>
              </a:rPr>
              <a:t>&lt;datum/čas&gt;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ihlaskynastredni.cz/rodice-zaci.php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prijimacky.cermat.cz/menu/jednotna-prijimaci-zkouska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vzdelavanivdatech.cz/" TargetMode="External"/><Relationship Id="rId3" Type="http://schemas.openxmlformats.org/officeDocument/2006/relationships/hyperlink" Target="http://www.prihlaskynastredni.cz/" TargetMode="External"/><Relationship Id="rId7" Type="http://schemas.openxmlformats.org/officeDocument/2006/relationships/hyperlink" Target="https://msmt.gov.cz/vzdelavani/stredni-vzdelavani/prijimani-na-stredni-skoly-a-konzervatore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msmt.gov.cz/file/63707/" TargetMode="External"/><Relationship Id="rId5" Type="http://schemas.openxmlformats.org/officeDocument/2006/relationships/hyperlink" Target="https://msmt.gov.cz/file/63705/" TargetMode="External"/><Relationship Id="rId10" Type="http://schemas.openxmlformats.org/officeDocument/2006/relationships/hyperlink" Target="https://www.infoabsolvent.cz/Temata/ClanekAbsolventi/5-3-14" TargetMode="External"/><Relationship Id="rId4" Type="http://schemas.openxmlformats.org/officeDocument/2006/relationships/hyperlink" Target="https://prijimacky.cermat.cz/" TargetMode="External"/><Relationship Id="rId9" Type="http://schemas.openxmlformats.org/officeDocument/2006/relationships/hyperlink" Target="https://data.cermat.cz/menu/data-a-analyticke-vystupy-jednotna-prijimaci-zkouska/agregovana-data-jp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/>
          <p:cNvPicPr/>
          <p:nvPr/>
        </p:nvPicPr>
        <p:blipFill>
          <a:blip r:embed="rId3"/>
          <a:stretch/>
        </p:blipFill>
        <p:spPr>
          <a:xfrm>
            <a:off x="0" y="-590760"/>
            <a:ext cx="9143280" cy="7007400"/>
          </a:xfrm>
          <a:prstGeom prst="rect">
            <a:avLst/>
          </a:prstGeom>
          <a:ln w="0">
            <a:noFill/>
          </a:ln>
        </p:spPr>
      </p:pic>
      <p:sp>
        <p:nvSpPr>
          <p:cNvPr id="48" name="Obdélník 9"/>
          <p:cNvSpPr/>
          <p:nvPr/>
        </p:nvSpPr>
        <p:spPr>
          <a:xfrm>
            <a:off x="-108360" y="5972040"/>
            <a:ext cx="9360360" cy="4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49" name="Obdélník 4"/>
          <p:cNvSpPr/>
          <p:nvPr/>
        </p:nvSpPr>
        <p:spPr>
          <a:xfrm>
            <a:off x="-108360" y="0"/>
            <a:ext cx="9360360" cy="979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50" name="Obdélník 5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51" name="Picture 3" descr="C:\Users\Martin\Desktop\Pk - nove logo\a.jpg"/>
          <p:cNvPicPr/>
          <p:nvPr/>
        </p:nvPicPr>
        <p:blipFill>
          <a:blip r:embed="rId4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52" name="Obdélník 8"/>
          <p:cNvSpPr/>
          <p:nvPr/>
        </p:nvSpPr>
        <p:spPr>
          <a:xfrm>
            <a:off x="-120960" y="-23400"/>
            <a:ext cx="9360360" cy="1366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85800" y="0"/>
            <a:ext cx="7771680" cy="1366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cs-CZ" sz="3000" b="1" strike="noStrike" spc="-1" dirty="0">
                <a:solidFill>
                  <a:schemeClr val="accent2"/>
                </a:solidFill>
                <a:latin typeface="Arial"/>
              </a:rPr>
              <a:t>Přijímací řízení </a:t>
            </a:r>
            <a:br>
              <a:rPr sz="3000" dirty="0"/>
            </a:br>
            <a:r>
              <a:rPr lang="cs-CZ" sz="3000" b="1" strike="noStrike" spc="-1" dirty="0">
                <a:solidFill>
                  <a:schemeClr val="accent2"/>
                </a:solidFill>
                <a:latin typeface="Arial"/>
              </a:rPr>
              <a:t>ve školním roce 2024/2025</a:t>
            </a:r>
            <a:endParaRPr lang="cs-CZ" sz="30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96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97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8" name="Obdélník 11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-108360" y="0"/>
            <a:ext cx="9360360" cy="977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trike="noStrike" spc="-1" dirty="0">
                <a:solidFill>
                  <a:srgbClr val="C00000"/>
                </a:solidFill>
                <a:latin typeface="Arial"/>
              </a:rPr>
              <a:t>Přijímací řízení</a:t>
            </a:r>
            <a:br>
              <a:rPr lang="cs-CZ" sz="2400" b="1" strike="noStrike" spc="-1" dirty="0">
                <a:solidFill>
                  <a:srgbClr val="C00000"/>
                </a:solidFill>
                <a:latin typeface="Arial"/>
              </a:rPr>
            </a:br>
            <a:r>
              <a:rPr lang="cs-CZ" sz="2000" b="1" spc="-1" dirty="0">
                <a:solidFill>
                  <a:srgbClr val="376092"/>
                </a:solidFill>
              </a:rPr>
              <a:t>školní rok 2024/2025</a:t>
            </a:r>
            <a:endParaRPr lang="cs-CZ" sz="2000" b="0" strike="noStrike" spc="-1" dirty="0">
              <a:solidFill>
                <a:srgbClr val="376092"/>
              </a:solidFill>
              <a:latin typeface="Arial"/>
            </a:endParaRPr>
          </a:p>
        </p:txBody>
      </p:sp>
      <p:sp>
        <p:nvSpPr>
          <p:cNvPr id="8" name="Obdélník 1"/>
          <p:cNvSpPr/>
          <p:nvPr/>
        </p:nvSpPr>
        <p:spPr>
          <a:xfrm>
            <a:off x="521820" y="1512840"/>
            <a:ext cx="8100000" cy="3994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343080" indent="-343080" algn="just">
              <a:lnSpc>
                <a:spcPct val="100000"/>
              </a:lnSpc>
              <a:spcBef>
                <a:spcPts val="85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Ředitel střední školy 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do 31. ledna </a:t>
            </a: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zveřejní 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kritéria</a:t>
            </a: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 přijímacího řízení (talentové i </a:t>
            </a:r>
            <a:r>
              <a:rPr lang="cs-CZ" sz="2200" b="1" spc="-1">
                <a:solidFill>
                  <a:srgbClr val="000000"/>
                </a:solidFill>
                <a:latin typeface="Calibri"/>
              </a:rPr>
              <a:t>netalentové obory)</a:t>
            </a:r>
            <a:endParaRPr lang="cs-CZ" sz="2200" spc="-1" dirty="0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1800"/>
              </a:spcBef>
              <a:spcAft>
                <a:spcPts val="400"/>
              </a:spcAft>
              <a:buClr>
                <a:srgbClr val="000000"/>
              </a:buClr>
              <a:buFont typeface="Arial"/>
              <a:buChar char="•"/>
            </a:pPr>
            <a:r>
              <a:rPr lang="cs-CZ" sz="2200" b="1" spc="-1" dirty="0">
                <a:solidFill>
                  <a:srgbClr val="294A8B"/>
                </a:solidFill>
                <a:latin typeface="Calibri"/>
              </a:rPr>
              <a:t>Uchazeči budou hodnoceni na základě:</a:t>
            </a:r>
            <a:endParaRPr lang="cs-CZ" sz="2200" spc="-1" dirty="0"/>
          </a:p>
          <a:p>
            <a:pPr marL="698400" lvl="1" indent="-34308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výsledků jednotných, školních a talentových přijímacích  zkoušek (konají-li se do zvoleného oboru vzdělání)</a:t>
            </a:r>
            <a:endParaRPr lang="cs-CZ" sz="2200" spc="-1" dirty="0"/>
          </a:p>
          <a:p>
            <a:pPr marL="698400" lvl="1" indent="-343080">
              <a:spcBef>
                <a:spcPts val="40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případně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 dle hodnocení na vysvědčeních z předchozího vzdělávání  </a:t>
            </a:r>
          </a:p>
          <a:p>
            <a:pPr marL="698400" lvl="1" indent="-343080">
              <a:spcBef>
                <a:spcPts val="40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případně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 dle dalších skutečností, které osvědčují vhodné schopnosti, vědomosti a zájmy uchazeče </a:t>
            </a:r>
          </a:p>
          <a:p>
            <a:pPr algn="just">
              <a:lnSpc>
                <a:spcPct val="110000"/>
              </a:lnSpc>
              <a:spcBef>
                <a:spcPts val="601"/>
              </a:spcBef>
            </a:pPr>
            <a:endParaRPr lang="cs-CZ" sz="22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79933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96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97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8" name="Obdélník 11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-108360" y="0"/>
            <a:ext cx="9360360" cy="977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trike="noStrike" spc="-1" dirty="0">
                <a:solidFill>
                  <a:srgbClr val="C00000"/>
                </a:solidFill>
                <a:latin typeface="Arial"/>
              </a:rPr>
              <a:t>Přijímací řízení</a:t>
            </a:r>
            <a:endParaRPr lang="cs-CZ" sz="2200" b="0" strike="noStrike" spc="-1" dirty="0">
              <a:latin typeface="Arial"/>
            </a:endParaRPr>
          </a:p>
        </p:txBody>
      </p:sp>
      <p:sp>
        <p:nvSpPr>
          <p:cNvPr id="8" name="Obdélník 1"/>
          <p:cNvSpPr/>
          <p:nvPr/>
        </p:nvSpPr>
        <p:spPr>
          <a:xfrm>
            <a:off x="438707" y="1049933"/>
            <a:ext cx="8266225" cy="473830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343080" indent="-343080" algn="just">
              <a:spcBef>
                <a:spcPts val="85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Počet přihlášek pro 1. kolo 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přijímacího řízení nejvýše:</a:t>
            </a:r>
          </a:p>
          <a:p>
            <a:pPr marL="800280" lvl="1" indent="-34308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2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 do oborů vzdělání </a:t>
            </a: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s talentovou zkouškou </a:t>
            </a: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a zároveň</a:t>
            </a:r>
          </a:p>
          <a:p>
            <a:pPr marL="800280" lvl="1" indent="-34308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3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 do oborů vzdělání </a:t>
            </a: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bez talentové zkoušky</a:t>
            </a:r>
          </a:p>
          <a:p>
            <a:pPr marL="355600" lvl="1" indent="-355600" algn="just">
              <a:spcBef>
                <a:spcPts val="1200"/>
              </a:spcBef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cs-CZ" sz="2100" dirty="0">
                <a:latin typeface="Calibri" panose="020F0502020204030204" pitchFamily="34" charset="0"/>
                <a:cs typeface="Calibri" panose="020F0502020204030204" pitchFamily="34" charset="0"/>
              </a:rPr>
              <a:t>Všechny přihlášky se evidují v informačním systému o přijímacím řízení DIPSY na www.dipsy.cz. </a:t>
            </a:r>
            <a:endParaRPr lang="cs-CZ" sz="2100" b="1" spc="-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5600" lvl="1" indent="-355600" algn="just"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Tři způsoby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podání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přihlášky:</a:t>
            </a:r>
          </a:p>
          <a:p>
            <a:pPr marL="812800" lvl="2" indent="-355600" algn="just">
              <a:spcBef>
                <a:spcPts val="60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1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Elektronicky </a:t>
            </a:r>
            <a:r>
              <a:rPr lang="cs-CZ" sz="2100" dirty="0">
                <a:latin typeface="Calibri" panose="020F0502020204030204" pitchFamily="34" charset="0"/>
                <a:cs typeface="Calibri" panose="020F0502020204030204" pitchFamily="34" charset="0"/>
              </a:rPr>
              <a:t>prostřednictvím DIPSY na základě prokázání totožnosti s využitím prostředku pro elektronickou identifikaci (</a:t>
            </a:r>
            <a:r>
              <a:rPr lang="cs-CZ" sz="2100" dirty="0" err="1">
                <a:latin typeface="Calibri" panose="020F0502020204030204" pitchFamily="34" charset="0"/>
                <a:cs typeface="Calibri" panose="020F0502020204030204" pitchFamily="34" charset="0"/>
              </a:rPr>
              <a:t>eObčanka</a:t>
            </a:r>
            <a:r>
              <a:rPr lang="cs-CZ" sz="2100" dirty="0">
                <a:latin typeface="Calibri" panose="020F0502020204030204" pitchFamily="34" charset="0"/>
                <a:cs typeface="Calibri" panose="020F0502020204030204" pitchFamily="34" charset="0"/>
              </a:rPr>
              <a:t>, bankovní identita, datová schránka apod.)</a:t>
            </a:r>
          </a:p>
          <a:p>
            <a:pPr marL="812800" lvl="2" indent="-355600" algn="just">
              <a:spcBef>
                <a:spcPts val="60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1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hybridně</a:t>
            </a:r>
            <a:r>
              <a:rPr lang="cs-CZ" sz="2100" dirty="0">
                <a:latin typeface="Calibri" panose="020F0502020204030204" pitchFamily="34" charset="0"/>
                <a:cs typeface="Calibri" panose="020F0502020204030204" pitchFamily="34" charset="0"/>
              </a:rPr>
              <a:t> v podobě výpisu získaného z DIPSY bez prokázání totožnosti s využitím prostředku pro elektronickou identifikaci </a:t>
            </a:r>
          </a:p>
          <a:p>
            <a:pPr marL="812800" lvl="2" indent="-355600" algn="just">
              <a:spcBef>
                <a:spcPts val="60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na papírovém tiskopisu</a:t>
            </a:r>
            <a:endParaRPr lang="cs-CZ" sz="2100" b="1" strike="noStrike" spc="-1" dirty="0">
              <a:solidFill>
                <a:srgbClr val="C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821913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96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97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8" name="Obdélník 11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-108360" y="0"/>
            <a:ext cx="9360360" cy="977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Přijímací řízení</a:t>
            </a:r>
            <a:endParaRPr lang="cs-CZ" sz="2200" b="0" strike="noStrike" spc="-1" dirty="0">
              <a:latin typeface="Arial"/>
            </a:endParaRPr>
          </a:p>
        </p:txBody>
      </p:sp>
      <p:sp>
        <p:nvSpPr>
          <p:cNvPr id="8" name="Obdélník 1"/>
          <p:cNvSpPr/>
          <p:nvPr/>
        </p:nvSpPr>
        <p:spPr>
          <a:xfrm>
            <a:off x="521820" y="1324526"/>
            <a:ext cx="8009859" cy="390455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343080" indent="-343080" algn="just">
              <a:lnSpc>
                <a:spcPct val="100000"/>
              </a:lnSpc>
              <a:spcBef>
                <a:spcPts val="85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Součásti přihlášky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:</a:t>
            </a:r>
          </a:p>
          <a:p>
            <a:pPr marL="800280" lvl="1" indent="-34308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čestné prohlášení, že nezletilý uchazeč souhlasí s jejím podáním a obsahem </a:t>
            </a:r>
          </a:p>
          <a:p>
            <a:pPr marL="800280" lvl="1" indent="-34308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kopie dokladů stanovených legislativou a ředitelem střední školy (lékařský posudek o zdravotní způsobilosti, doporučení  ŠPZ, hodnocení na vysvědčeních z předchozího vzdělávání, diplomy…)</a:t>
            </a:r>
          </a:p>
          <a:p>
            <a:pPr marL="355600" lvl="1" indent="-355600" algn="just">
              <a:spcBef>
                <a:spcPts val="85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V případě pochybností může ředitel SŠ požadovat </a:t>
            </a: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předložení originálu 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dokumentů přiložených k přihlášce i úředního překladu.</a:t>
            </a:r>
          </a:p>
          <a:p>
            <a:pPr algn="just">
              <a:lnSpc>
                <a:spcPct val="110000"/>
              </a:lnSpc>
              <a:spcBef>
                <a:spcPts val="601"/>
              </a:spcBef>
            </a:pPr>
            <a:endParaRPr lang="cs-CZ" sz="22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67224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96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97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8" name="Obdélník 11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-108360" y="0"/>
            <a:ext cx="9360360" cy="977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Přijímací řízení</a:t>
            </a:r>
            <a:endParaRPr lang="cs-CZ" sz="2200" b="0" strike="noStrike" spc="-1" dirty="0">
              <a:latin typeface="Arial"/>
            </a:endParaRPr>
          </a:p>
        </p:txBody>
      </p:sp>
      <p:sp>
        <p:nvSpPr>
          <p:cNvPr id="8" name="Obdélník 1"/>
          <p:cNvSpPr/>
          <p:nvPr/>
        </p:nvSpPr>
        <p:spPr>
          <a:xfrm>
            <a:off x="442158" y="1672414"/>
            <a:ext cx="8086069" cy="314556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343080" indent="-343080" algn="just">
              <a:lnSpc>
                <a:spcPct val="100000"/>
              </a:lnSpc>
              <a:spcBef>
                <a:spcPts val="85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Uchazeč na přihlášce závazně </a:t>
            </a: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seřadí pořadí škol a oborů vzdělání podle své priority. </a:t>
            </a:r>
          </a:p>
          <a:p>
            <a:pPr marL="343080" indent="-343080" algn="just">
              <a:lnSpc>
                <a:spcPct val="100000"/>
              </a:lnSpc>
              <a:spcBef>
                <a:spcPts val="85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Uvedené pořadí musí být ve všech podaných přihláškách shodné.</a:t>
            </a:r>
          </a:p>
          <a:p>
            <a:pPr marL="343080" indent="-343080" algn="just">
              <a:lnSpc>
                <a:spcPct val="100000"/>
              </a:lnSpc>
              <a:spcBef>
                <a:spcPts val="85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latin typeface="Calibri"/>
              </a:rPr>
              <a:t>Po uplynutí termínu pro podání přihlášky </a:t>
            </a:r>
            <a:r>
              <a:rPr lang="cs-CZ" sz="2200" b="1" spc="-1" dirty="0">
                <a:latin typeface="Calibri"/>
              </a:rPr>
              <a:t>nelze pořadí oborů vzdělání měnit.</a:t>
            </a:r>
          </a:p>
          <a:p>
            <a:pPr marL="343080" indent="-343080" algn="just">
              <a:lnSpc>
                <a:spcPct val="100000"/>
              </a:lnSpc>
              <a:spcBef>
                <a:spcPts val="85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Termín pro podání přihlášky 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pro 1. kolo přijímacího řízení do oborů vzdělání 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s talentovou zkouškou 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i 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bez talentové zkoušky </a:t>
            </a:r>
            <a:r>
              <a:rPr lang="cs-CZ" sz="2200" spc="-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‒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od 1. února do 20.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února</a:t>
            </a:r>
            <a:endParaRPr lang="cs-CZ" sz="22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5087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96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97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8" name="Obdélník 11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-108360" y="0"/>
            <a:ext cx="9360360" cy="124727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  <a:latin typeface="Arial"/>
              </a:rPr>
              <a:t>Podání přihlášky </a:t>
            </a:r>
            <a:r>
              <a:rPr lang="cs-CZ" sz="2400" b="1" spc="-1" dirty="0">
                <a:solidFill>
                  <a:srgbClr val="376092"/>
                </a:solidFill>
                <a:latin typeface="Arial"/>
              </a:rPr>
              <a:t>elektronicky</a:t>
            </a:r>
            <a:br>
              <a:rPr lang="cs-CZ" sz="2400" b="1" spc="-1" dirty="0">
                <a:solidFill>
                  <a:srgbClr val="376092"/>
                </a:solidFill>
                <a:latin typeface="Arial"/>
              </a:rPr>
            </a:b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https://www.prihlaskynastredni.cz/rodice-zaci.php</a:t>
            </a:r>
            <a:b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cs-CZ" sz="2400" b="1" spc="-1" dirty="0">
              <a:solidFill>
                <a:srgbClr val="376092"/>
              </a:solidFill>
              <a:latin typeface="Arial"/>
            </a:endParaRPr>
          </a:p>
        </p:txBody>
      </p:sp>
      <p:sp>
        <p:nvSpPr>
          <p:cNvPr id="8" name="Obdélník 1"/>
          <p:cNvSpPr/>
          <p:nvPr/>
        </p:nvSpPr>
        <p:spPr>
          <a:xfrm>
            <a:off x="251640" y="1337630"/>
            <a:ext cx="8230448" cy="484141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355600" lvl="2" indent="-355600" algn="just">
              <a:spcBef>
                <a:spcPts val="850"/>
              </a:spcBef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Podání přihlášky 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prostřednictvím informačního systému DIPSY</a:t>
            </a:r>
          </a:p>
          <a:p>
            <a:pPr marL="812800" lvl="3" indent="-35560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Po přihlášení zákonného zástupce (plnoletého uchazeče) do systému prostřednictvím e-identity systém zobrazí jeho děti.</a:t>
            </a:r>
          </a:p>
          <a:p>
            <a:pPr marL="812800" lvl="3" indent="-35560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Při volbě školy systém zobrazí všechny povinné přílohy stanovené ředitelem střední školy.</a:t>
            </a:r>
          </a:p>
          <a:p>
            <a:pPr marL="812800" lvl="3" indent="-35560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Zákonný zástupce vyplní jeden formulář přihlášky v systému, přiřadí prioritu vybraným školám a oborům vzdělání a vloží do systému dokumenty pro všechny zvolené obory vzdělání.</a:t>
            </a:r>
          </a:p>
          <a:p>
            <a:pPr marL="812800" lvl="3" indent="-35560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Zákonný zástupce obdrží e-mailem potvrzení o podání přihlášky.</a:t>
            </a:r>
          </a:p>
          <a:p>
            <a:pPr marL="800280" lvl="1" indent="-34308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Ředitel SŠ činí všechny úkony v přijímacím řízení vůči zákonnému zástupci prostřednictvím informačního systému. </a:t>
            </a:r>
          </a:p>
          <a:p>
            <a:pPr algn="just">
              <a:lnSpc>
                <a:spcPct val="110000"/>
              </a:lnSpc>
              <a:spcBef>
                <a:spcPts val="601"/>
              </a:spcBef>
            </a:pPr>
            <a:endParaRPr lang="cs-CZ" sz="22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58886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96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97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8" name="Obdélník 11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-108360" y="0"/>
            <a:ext cx="9360360" cy="977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  <a:latin typeface="Arial"/>
              </a:rPr>
              <a:t>Podání přihlášky </a:t>
            </a:r>
            <a:r>
              <a:rPr lang="cs-CZ" sz="2400" b="1" spc="-1" dirty="0">
                <a:solidFill>
                  <a:srgbClr val="376092"/>
                </a:solidFill>
                <a:latin typeface="Arial"/>
              </a:rPr>
              <a:t>hybridně</a:t>
            </a:r>
            <a:endParaRPr lang="cs-CZ" sz="2200" b="0" strike="noStrike" spc="-1" dirty="0">
              <a:solidFill>
                <a:srgbClr val="376092"/>
              </a:solidFill>
              <a:latin typeface="Arial"/>
            </a:endParaRPr>
          </a:p>
        </p:txBody>
      </p:sp>
      <p:sp>
        <p:nvSpPr>
          <p:cNvPr id="8" name="Obdélník 1"/>
          <p:cNvSpPr/>
          <p:nvPr/>
        </p:nvSpPr>
        <p:spPr>
          <a:xfrm>
            <a:off x="403413" y="1543406"/>
            <a:ext cx="8336814" cy="382267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355600" lvl="1" indent="-355600" algn="just">
              <a:spcBef>
                <a:spcPts val="850"/>
              </a:spcBef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Podání přihlášky 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výpisem z informačního systému DIPSY</a:t>
            </a:r>
          </a:p>
          <a:p>
            <a:pPr marL="722313" indent="-366713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Zákonný zástupce vyplní jeden formulář přihlášky, přiřadí prioritu vybraným školám a oborům vzdělání a vloží do systému dokumenty pro všechny zvolené obory vzdělání.</a:t>
            </a:r>
          </a:p>
          <a:p>
            <a:pPr marL="722313" indent="-366713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Zákonný zástupce </a:t>
            </a: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vytiskne výpis 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z informačního systému a </a:t>
            </a: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doručí 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jej </a:t>
            </a: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podepsaný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do všech škol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, do jejichž oborů vzdělání se uchazeč hlásí.</a:t>
            </a:r>
          </a:p>
          <a:p>
            <a:pPr marL="722313" indent="-366713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Pokud se uchazeč hlásí do více oborů vzdělání (zaměření ŠVP) na téže škole, stačí když odevzdá řediteli této školy přihlášku pouze jednu. </a:t>
            </a:r>
            <a:endParaRPr lang="cs-CZ" sz="22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60371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96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97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8" name="Obdélník 11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-108360" y="0"/>
            <a:ext cx="9360360" cy="977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Podání přihlášky </a:t>
            </a:r>
            <a:r>
              <a:rPr lang="cs-CZ" sz="2400" b="1" spc="-1" dirty="0">
                <a:solidFill>
                  <a:srgbClr val="376092"/>
                </a:solidFill>
              </a:rPr>
              <a:t>na papírovém tiskopisu</a:t>
            </a:r>
            <a:r>
              <a:rPr lang="cs-CZ" sz="2200" b="1" strike="noStrike" spc="-1" dirty="0">
                <a:solidFill>
                  <a:srgbClr val="376092"/>
                </a:solidFill>
                <a:latin typeface="Arial"/>
              </a:rPr>
              <a:t>  </a:t>
            </a:r>
            <a:endParaRPr lang="cs-CZ" sz="2200" b="0" strike="noStrike" spc="-1" dirty="0">
              <a:solidFill>
                <a:srgbClr val="376092"/>
              </a:solidFill>
              <a:latin typeface="Arial"/>
            </a:endParaRPr>
          </a:p>
        </p:txBody>
      </p:sp>
      <p:sp>
        <p:nvSpPr>
          <p:cNvPr id="8" name="Obdélník 1"/>
          <p:cNvSpPr/>
          <p:nvPr/>
        </p:nvSpPr>
        <p:spPr>
          <a:xfrm>
            <a:off x="384163" y="1495464"/>
            <a:ext cx="8163072" cy="404888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355600" lvl="2" indent="-355600" algn="just">
              <a:spcBef>
                <a:spcPts val="850"/>
              </a:spcBef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Podání přihlášky 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na tiskopisu</a:t>
            </a:r>
          </a:p>
          <a:p>
            <a:pPr marL="812800" lvl="3" indent="-35560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Zákonný zástupce podá přihlášku na papírovém tiskopisu do všech škol, do jejíchž oborů vzdělání se uchazeč hlásí.</a:t>
            </a:r>
          </a:p>
          <a:p>
            <a:pPr marL="800280" lvl="1" indent="-34308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Na všech přihláškách na tiskopisu musí být </a:t>
            </a: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pořadí oborů vzdělání shodné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. </a:t>
            </a:r>
          </a:p>
          <a:p>
            <a:pPr marL="800280" lvl="1" indent="-34308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Pokud se uchazeč hlásí do více oborů vzdělání (zaměření ŠVP) na téže škole, stačí když odevzdá řediteli této školy přihlášku pouze jednu. </a:t>
            </a:r>
          </a:p>
          <a:p>
            <a:pPr algn="just">
              <a:lnSpc>
                <a:spcPct val="100000"/>
              </a:lnSpc>
              <a:spcBef>
                <a:spcPts val="850"/>
              </a:spcBef>
              <a:buClr>
                <a:srgbClr val="000000"/>
              </a:buClr>
            </a:pPr>
            <a:endParaRPr lang="cs-CZ" sz="2200" spc="-1" dirty="0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110000"/>
              </a:lnSpc>
              <a:spcBef>
                <a:spcPts val="601"/>
              </a:spcBef>
            </a:pPr>
            <a:endParaRPr lang="cs-CZ" sz="2200" b="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90712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144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145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46" name="Obdélník 11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685800" y="0"/>
            <a:ext cx="7771680" cy="977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Přijímací zkoušky</a:t>
            </a:r>
            <a:endParaRPr lang="cs-CZ" sz="2200" b="0" strike="noStrike" spc="-1" dirty="0">
              <a:latin typeface="Arial"/>
            </a:endParaRPr>
          </a:p>
        </p:txBody>
      </p:sp>
      <p:sp>
        <p:nvSpPr>
          <p:cNvPr id="148" name="Obdélník 1"/>
          <p:cNvSpPr/>
          <p:nvPr/>
        </p:nvSpPr>
        <p:spPr>
          <a:xfrm>
            <a:off x="467460" y="1492225"/>
            <a:ext cx="8208360" cy="369699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V 1. kole přijímacího řízení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do oborů vzdělání s maturitní zkouškou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(ve všech formách vzdělávání, včetně nástavbového studia, ve středních školách všech zřizovatelů) se koná </a:t>
            </a: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jednotná přijímací zkouška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z českého jazyka a literatury a z matematiky.</a:t>
            </a:r>
          </a:p>
          <a:p>
            <a:pPr marL="343080" indent="-343080" algn="just"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latin typeface="Calibri" panose="020F0502020204030204" pitchFamily="34" charset="0"/>
                <a:cs typeface="Calibri" panose="020F0502020204030204" pitchFamily="34" charset="0"/>
              </a:rPr>
              <a:t>Test z </a:t>
            </a:r>
            <a:r>
              <a:rPr lang="cs-CZ" sz="2200" b="1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českého jazyka</a:t>
            </a:r>
            <a:r>
              <a:rPr lang="cs-CZ" sz="2200" spc="-1" dirty="0">
                <a:latin typeface="Calibri" panose="020F0502020204030204" pitchFamily="34" charset="0"/>
                <a:cs typeface="Calibri" panose="020F0502020204030204" pitchFamily="34" charset="0"/>
              </a:rPr>
              <a:t> trvá </a:t>
            </a:r>
            <a:r>
              <a:rPr lang="cs-CZ" sz="2200" b="1" spc="-1" dirty="0"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r>
              <a:rPr lang="cs-CZ" sz="2200" spc="-1" dirty="0">
                <a:latin typeface="Calibri" panose="020F0502020204030204" pitchFamily="34" charset="0"/>
                <a:cs typeface="Calibri" panose="020F0502020204030204" pitchFamily="34" charset="0"/>
              </a:rPr>
              <a:t> minut, test z </a:t>
            </a:r>
            <a:r>
              <a:rPr lang="cs-CZ" sz="2200" b="1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matematiky</a:t>
            </a:r>
            <a:r>
              <a:rPr lang="cs-CZ" sz="2200" spc="-1" dirty="0">
                <a:latin typeface="Calibri" panose="020F0502020204030204" pitchFamily="34" charset="0"/>
                <a:cs typeface="Calibri" panose="020F0502020204030204" pitchFamily="34" charset="0"/>
              </a:rPr>
              <a:t> trvá </a:t>
            </a:r>
            <a:r>
              <a:rPr lang="cs-CZ" sz="2200" b="1" spc="-1" dirty="0">
                <a:latin typeface="Calibri" panose="020F0502020204030204" pitchFamily="34" charset="0"/>
                <a:cs typeface="Calibri" panose="020F0502020204030204" pitchFamily="34" charset="0"/>
              </a:rPr>
              <a:t>70</a:t>
            </a:r>
            <a:r>
              <a:rPr lang="cs-CZ" sz="2200" spc="-1" dirty="0">
                <a:latin typeface="Calibri" panose="020F0502020204030204" pitchFamily="34" charset="0"/>
                <a:cs typeface="Calibri" panose="020F0502020204030204" pitchFamily="34" charset="0"/>
              </a:rPr>
              <a:t> minut.</a:t>
            </a:r>
            <a:endParaRPr lang="cs-CZ" sz="22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Výjimkou jsou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pouze </a:t>
            </a: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obory vzdělání s talentovou zkouškou ze skupiny 82</a:t>
            </a:r>
            <a:r>
              <a:rPr lang="cs-CZ" sz="2200" b="0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Umění a užité umění a</a:t>
            </a: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 zkrácené studium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pro získání středního vzdělání s maturitní zkouškou.</a:t>
            </a:r>
            <a:endParaRPr lang="cs-CZ" sz="2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cs-CZ" sz="18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150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151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52" name="Obdélník 11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54" name="Obdélník 1"/>
          <p:cNvSpPr/>
          <p:nvPr/>
        </p:nvSpPr>
        <p:spPr>
          <a:xfrm>
            <a:off x="467640" y="1417680"/>
            <a:ext cx="8208360" cy="451516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Uchazeč, který se hlásí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alespoň do jednoho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oboru vzdělání s</a:t>
            </a:r>
            <a:r>
              <a:rPr lang="cs-CZ" dirty="0"/>
              <a:t> 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maturitní zkouškou, </a:t>
            </a: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může jednotné přijímací zkoušky konat dvakrát.</a:t>
            </a:r>
          </a:p>
          <a:p>
            <a:pPr marL="343080" indent="-343080" algn="just"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Místo konání zkoušky stanoví uchazeči </a:t>
            </a:r>
            <a:r>
              <a:rPr lang="cs-CZ" sz="2200" b="1" spc="-1" dirty="0" err="1">
                <a:solidFill>
                  <a:srgbClr val="C00000"/>
                </a:solidFill>
                <a:latin typeface="Calibri"/>
              </a:rPr>
              <a:t>Cermat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 </a:t>
            </a:r>
            <a:r>
              <a:rPr lang="cs-CZ" sz="2200" b="1" spc="-1" dirty="0">
                <a:latin typeface="Calibri"/>
              </a:rPr>
              <a:t>(a to i pro náhradní termín),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 </a:t>
            </a:r>
            <a:r>
              <a:rPr lang="cs-CZ" sz="2200" b="1" spc="-1" dirty="0">
                <a:latin typeface="Calibri"/>
              </a:rPr>
              <a:t>může být i dvakrát v téže škole. </a:t>
            </a:r>
            <a:r>
              <a:rPr lang="cs-CZ" sz="2200" spc="-1" dirty="0">
                <a:solidFill>
                  <a:srgbClr val="000000"/>
                </a:solidFill>
                <a:latin typeface="Calibri"/>
                <a:ea typeface="DejaVu Sans"/>
              </a:rPr>
              <a:t>Nikdy to není škola, kam se uchazeč nepřihlásil.</a:t>
            </a:r>
          </a:p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Uchazeč, který se pro vážné důvody k řádnému termínu přijímací zkoušky nedostaví a svoji neúčast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písemně nejpozději do 3</a:t>
            </a:r>
            <a:r>
              <a:rPr lang="cs-CZ" dirty="0"/>
              <a:t> 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pracovních dnů omluví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řediteli školy, ve které ji měl konat, koná zkoušku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v náhradním termínu.</a:t>
            </a:r>
          </a:p>
          <a:p>
            <a:pPr marL="343080" indent="-343080" algn="just"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Ředitel školy může stanovit i 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školní přijímací zkoušku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.</a:t>
            </a:r>
            <a:endParaRPr lang="cs-CZ" sz="2200" b="1" strike="noStrike" spc="-1" dirty="0">
              <a:solidFill>
                <a:srgbClr val="000000"/>
              </a:solidFill>
              <a:latin typeface="Calibri"/>
              <a:ea typeface="DejaVu Sans"/>
            </a:endParaRPr>
          </a:p>
          <a:p>
            <a:pPr>
              <a:lnSpc>
                <a:spcPct val="100000"/>
              </a:lnSpc>
            </a:pPr>
            <a:endParaRPr lang="cs-CZ" sz="1800" b="0" strike="noStrike" spc="-1" dirty="0">
              <a:latin typeface="Arial"/>
            </a:endParaRPr>
          </a:p>
        </p:txBody>
      </p:sp>
      <p:sp>
        <p:nvSpPr>
          <p:cNvPr id="9" name="PlaceHolder 1"/>
          <p:cNvSpPr txBox="1">
            <a:spLocks/>
          </p:cNvSpPr>
          <p:nvPr/>
        </p:nvSpPr>
        <p:spPr>
          <a:xfrm>
            <a:off x="685800" y="0"/>
            <a:ext cx="7771680" cy="977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Přijímací zkoušky</a:t>
            </a:r>
            <a:endParaRPr lang="cs-CZ" sz="2200" spc="-1" dirty="0">
              <a:latin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156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157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58" name="Obdélník 11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685800" y="0"/>
            <a:ext cx="7771680" cy="977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cs-CZ" sz="2400" b="1" strike="noStrike" spc="-1" dirty="0">
                <a:solidFill>
                  <a:srgbClr val="C00000"/>
                </a:solidFill>
                <a:latin typeface="Arial"/>
              </a:rPr>
              <a:t>Termíny konání přijímacích zkoušek</a:t>
            </a:r>
            <a:endParaRPr lang="cs-CZ" sz="2400" b="0" strike="noStrike" spc="-1" dirty="0">
              <a:solidFill>
                <a:srgbClr val="C00000"/>
              </a:solidFill>
              <a:latin typeface="Arial"/>
            </a:endParaRPr>
          </a:p>
        </p:txBody>
      </p:sp>
      <p:graphicFrame>
        <p:nvGraphicFramePr>
          <p:cNvPr id="161" name="Tabulka 3"/>
          <p:cNvGraphicFramePr/>
          <p:nvPr>
            <p:extLst>
              <p:ext uri="{D42A27DB-BD31-4B8C-83A1-F6EECF244321}">
                <p14:modId xmlns:p14="http://schemas.microsoft.com/office/powerpoint/2010/main" val="2870669556"/>
              </p:ext>
            </p:extLst>
          </p:nvPr>
        </p:nvGraphicFramePr>
        <p:xfrm>
          <a:off x="341100" y="2114962"/>
          <a:ext cx="8461080" cy="2216520"/>
        </p:xfrm>
        <a:graphic>
          <a:graphicData uri="http://schemas.openxmlformats.org/drawingml/2006/table">
            <a:tbl>
              <a:tblPr/>
              <a:tblGrid>
                <a:gridCol w="2835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57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7400">
                <a:tc gridSpan="4">
                  <a:txBody>
                    <a:bodyPr/>
                    <a:lstStyle/>
                    <a:p>
                      <a:pPr marL="343080" indent="-343080"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cs-CZ" sz="2200" b="1" strike="noStrike" spc="-1" dirty="0">
                          <a:solidFill>
                            <a:srgbClr val="FFFFFF"/>
                          </a:solidFill>
                          <a:latin typeface="Calibri"/>
                        </a:rPr>
                        <a:t>Jednotné přijímací zkoušky</a:t>
                      </a:r>
                      <a:endParaRPr lang="cs-CZ" sz="2200" b="0" strike="noStrike" spc="-1" dirty="0">
                        <a:latin typeface="Arial"/>
                      </a:endParaRPr>
                    </a:p>
                  </a:txBody>
                  <a:tcPr anchor="ctr">
                    <a:lnL w="12240">
                      <a:noFill/>
                    </a:lnL>
                    <a:lnR w="18720">
                      <a:noFill/>
                    </a:lnR>
                    <a:lnT w="12240">
                      <a:noFill/>
                    </a:lnT>
                    <a:lnB w="18720">
                      <a:solidFill>
                        <a:srgbClr val="FFFFFF"/>
                      </a:solidFill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 marL="90000" marR="900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120">
                <a:tc>
                  <a:txBody>
                    <a:bodyPr/>
                    <a:lstStyle/>
                    <a:p>
                      <a:pPr marL="343080" indent="-34308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cs-CZ" sz="2200" b="1" strike="noStrike" spc="-1">
                          <a:solidFill>
                            <a:srgbClr val="FFFFFF"/>
                          </a:solidFill>
                          <a:latin typeface="Calibri"/>
                        </a:rPr>
                        <a:t>Studium</a:t>
                      </a:r>
                      <a:endParaRPr lang="cs-CZ" sz="2200" b="0" strike="noStrike" spc="-1">
                        <a:latin typeface="Arial"/>
                      </a:endParaRPr>
                    </a:p>
                  </a:txBody>
                  <a:tcPr anchor="ctr">
                    <a:lnL w="12240">
                      <a:noFill/>
                    </a:lnL>
                    <a:lnR w="18720">
                      <a:solidFill>
                        <a:srgbClr val="FFFFFF"/>
                      </a:solidFill>
                    </a:lnR>
                    <a:lnT w="18720">
                      <a:solidFill>
                        <a:srgbClr val="FFFFFF"/>
                      </a:solidFill>
                    </a:lnT>
                    <a:lnB w="18720">
                      <a:solidFill>
                        <a:srgbClr val="FFFFFF"/>
                      </a:solidFill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cs-CZ" sz="2200" b="1" strike="noStrike" spc="-1" dirty="0">
                          <a:solidFill>
                            <a:srgbClr val="FFFFFF"/>
                          </a:solidFill>
                          <a:latin typeface="Calibri"/>
                        </a:rPr>
                        <a:t>1. řádný termín</a:t>
                      </a:r>
                      <a:endParaRPr lang="cs-CZ" sz="2200" b="0" strike="noStrike" spc="-1" dirty="0">
                        <a:latin typeface="Arial"/>
                      </a:endParaRPr>
                    </a:p>
                  </a:txBody>
                  <a:tcPr anchor="ctr">
                    <a:lnL w="18720">
                      <a:solidFill>
                        <a:srgbClr val="FFFFFF"/>
                      </a:solidFill>
                    </a:lnL>
                    <a:lnR w="18720">
                      <a:solidFill>
                        <a:srgbClr val="FFFFFF"/>
                      </a:solidFill>
                    </a:lnR>
                    <a:lnT w="18720">
                      <a:solidFill>
                        <a:srgbClr val="FFFFFF"/>
                      </a:solidFill>
                    </a:lnT>
                    <a:lnB w="18720">
                      <a:solidFill>
                        <a:srgbClr val="FFFFFF"/>
                      </a:solidFill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cs-CZ" sz="2200" b="1" strike="noStrike" spc="-1" dirty="0">
                          <a:solidFill>
                            <a:srgbClr val="FFFFFF"/>
                          </a:solidFill>
                          <a:latin typeface="Calibri"/>
                        </a:rPr>
                        <a:t>2. řádný termín</a:t>
                      </a:r>
                      <a:endParaRPr lang="cs-CZ" sz="2200" b="0" strike="noStrike" spc="-1" dirty="0">
                        <a:latin typeface="Arial"/>
                      </a:endParaRPr>
                    </a:p>
                  </a:txBody>
                  <a:tcPr anchor="ctr">
                    <a:lnL w="18720">
                      <a:solidFill>
                        <a:srgbClr val="FFFFFF"/>
                      </a:solidFill>
                    </a:lnL>
                    <a:lnR w="18720">
                      <a:solidFill>
                        <a:srgbClr val="FFFFFF"/>
                      </a:solidFill>
                    </a:lnR>
                    <a:lnT w="18720">
                      <a:solidFill>
                        <a:srgbClr val="FFFFFF"/>
                      </a:solidFill>
                    </a:lnT>
                    <a:lnB w="18720">
                      <a:solidFill>
                        <a:srgbClr val="FFFFFF"/>
                      </a:solidFill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cs-CZ" sz="2200" b="1" strike="noStrike" spc="-1" dirty="0">
                          <a:solidFill>
                            <a:srgbClr val="FFFFFF"/>
                          </a:solidFill>
                          <a:latin typeface="Calibri"/>
                        </a:rPr>
                        <a:t>Náhradní termín</a:t>
                      </a:r>
                      <a:endParaRPr lang="cs-CZ" sz="2200" b="0" strike="noStrike" spc="-1" dirty="0">
                        <a:latin typeface="Arial"/>
                      </a:endParaRPr>
                    </a:p>
                  </a:txBody>
                  <a:tcPr anchor="ctr">
                    <a:lnL w="18720">
                      <a:solidFill>
                        <a:srgbClr val="FFFFFF"/>
                      </a:solidFill>
                    </a:lnL>
                    <a:lnR w="12240">
                      <a:noFill/>
                    </a:lnR>
                    <a:lnT w="18720">
                      <a:solidFill>
                        <a:srgbClr val="FFFFFF"/>
                      </a:solidFill>
                    </a:lnT>
                    <a:lnB w="18720">
                      <a:solidFill>
                        <a:srgbClr val="FFFFFF"/>
                      </a:solidFill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280">
                <a:tc>
                  <a:txBody>
                    <a:bodyPr/>
                    <a:lstStyle/>
                    <a:p>
                      <a:pPr marL="343080" indent="-34308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cs-CZ" sz="2200" b="1" strike="noStrike" spc="-1" dirty="0">
                          <a:solidFill>
                            <a:srgbClr val="000000"/>
                          </a:solidFill>
                          <a:latin typeface="Calibri"/>
                        </a:rPr>
                        <a:t>Čtyřleté</a:t>
                      </a:r>
                      <a:endParaRPr lang="cs-CZ" sz="2200" b="0" strike="noStrike" spc="-1" dirty="0">
                        <a:latin typeface="Arial"/>
                      </a:endParaRPr>
                    </a:p>
                  </a:txBody>
                  <a:tcPr anchor="ctr">
                    <a:lnL w="12240">
                      <a:noFill/>
                    </a:lnL>
                    <a:lnR w="18720">
                      <a:solidFill>
                        <a:srgbClr val="FFFFFF"/>
                      </a:solidFill>
                    </a:lnR>
                    <a:lnT w="18720">
                      <a:solidFill>
                        <a:srgbClr val="FFFFFF"/>
                      </a:solidFill>
                    </a:lnT>
                    <a:lnB w="18720">
                      <a:solidFill>
                        <a:srgbClr val="FFFFFF"/>
                      </a:solidFill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3080" indent="-343080"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cs-CZ" sz="2200" b="1" strike="noStrike" spc="-1" dirty="0">
                          <a:solidFill>
                            <a:srgbClr val="C00000"/>
                          </a:solidFill>
                          <a:latin typeface="Calibri"/>
                        </a:rPr>
                        <a:t>11. 4. 2025</a:t>
                      </a:r>
                      <a:endParaRPr lang="cs-CZ" sz="2200" b="0" strike="noStrike" spc="-1" dirty="0">
                        <a:latin typeface="Arial"/>
                      </a:endParaRPr>
                    </a:p>
                  </a:txBody>
                  <a:tcPr anchor="ctr">
                    <a:lnL w="18720">
                      <a:solidFill>
                        <a:srgbClr val="FFFFFF"/>
                      </a:solidFill>
                    </a:lnL>
                    <a:lnR w="18720">
                      <a:solidFill>
                        <a:srgbClr val="FFFFFF"/>
                      </a:solidFill>
                    </a:lnR>
                    <a:lnT w="18720">
                      <a:solidFill>
                        <a:srgbClr val="FFFFFF"/>
                      </a:solidFill>
                    </a:lnT>
                    <a:lnB w="18720">
                      <a:solidFill>
                        <a:srgbClr val="FFFFFF"/>
                      </a:solidFill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3080" indent="-343080"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cs-CZ" sz="2200" b="1" strike="noStrike" spc="-1" dirty="0">
                          <a:solidFill>
                            <a:srgbClr val="C00000"/>
                          </a:solidFill>
                          <a:latin typeface="Calibri"/>
                        </a:rPr>
                        <a:t>14. 4. 2025</a:t>
                      </a:r>
                      <a:endParaRPr lang="cs-CZ" sz="2200" b="0" strike="noStrike" spc="-1" dirty="0">
                        <a:latin typeface="Arial"/>
                      </a:endParaRPr>
                    </a:p>
                  </a:txBody>
                  <a:tcPr anchor="ctr">
                    <a:lnL w="18720">
                      <a:solidFill>
                        <a:srgbClr val="FFFFFF"/>
                      </a:solidFill>
                    </a:lnL>
                    <a:lnR w="18720">
                      <a:solidFill>
                        <a:srgbClr val="FFFFFF"/>
                      </a:solidFill>
                    </a:lnR>
                    <a:lnT w="18720">
                      <a:solidFill>
                        <a:srgbClr val="FFFFFF"/>
                      </a:solidFill>
                    </a:lnT>
                    <a:lnB w="18720">
                      <a:solidFill>
                        <a:srgbClr val="FFFFFF"/>
                      </a:solidFill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3080" indent="-343080"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cs-CZ" sz="2200" b="1" strike="noStrike" spc="-1" dirty="0">
                          <a:solidFill>
                            <a:srgbClr val="C00000"/>
                          </a:solidFill>
                          <a:latin typeface="Calibri"/>
                        </a:rPr>
                        <a:t>29. a 30. 4. 2025</a:t>
                      </a:r>
                      <a:endParaRPr lang="cs-CZ" sz="2200" b="0" strike="noStrike" spc="-1" dirty="0">
                        <a:latin typeface="Arial"/>
                      </a:endParaRPr>
                    </a:p>
                  </a:txBody>
                  <a:tcPr anchor="ctr">
                    <a:lnL w="18720">
                      <a:solidFill>
                        <a:srgbClr val="FFFFFF"/>
                      </a:solidFill>
                    </a:lnL>
                    <a:lnR w="12240">
                      <a:noFill/>
                    </a:lnR>
                    <a:lnT w="18720">
                      <a:solidFill>
                        <a:srgbClr val="FFFFFF"/>
                      </a:solidFill>
                    </a:lnT>
                    <a:lnB w="18720">
                      <a:solidFill>
                        <a:srgbClr val="FFFFFF"/>
                      </a:solidFill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720">
                <a:tc>
                  <a:txBody>
                    <a:bodyPr/>
                    <a:lstStyle/>
                    <a:p>
                      <a:pPr marL="343080" indent="-343080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cs-CZ" sz="2200" b="1" strike="noStrike" spc="-1" dirty="0">
                          <a:solidFill>
                            <a:srgbClr val="000000"/>
                          </a:solidFill>
                          <a:latin typeface="Calibri"/>
                        </a:rPr>
                        <a:t>Šestileté a osmileté</a:t>
                      </a:r>
                      <a:endParaRPr lang="cs-CZ" sz="2200" b="0" strike="noStrike" spc="-1" dirty="0">
                        <a:latin typeface="Arial"/>
                      </a:endParaRPr>
                    </a:p>
                  </a:txBody>
                  <a:tcPr anchor="ctr">
                    <a:lnL w="12240">
                      <a:noFill/>
                    </a:lnL>
                    <a:lnR w="18720">
                      <a:solidFill>
                        <a:srgbClr val="FFFFFF"/>
                      </a:solidFill>
                    </a:lnR>
                    <a:lnT w="18720">
                      <a:solidFill>
                        <a:srgbClr val="FFFFFF"/>
                      </a:solidFill>
                    </a:lnT>
                    <a:lnB w="12240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3080" indent="-343080"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cs-CZ" sz="2200" b="1" strike="noStrike" spc="-1" dirty="0">
                          <a:solidFill>
                            <a:srgbClr val="C00000"/>
                          </a:solidFill>
                          <a:latin typeface="Calibri"/>
                        </a:rPr>
                        <a:t>15. 4. 2025</a:t>
                      </a:r>
                      <a:endParaRPr lang="cs-CZ" sz="2200" b="0" strike="noStrike" spc="-1" dirty="0">
                        <a:latin typeface="Arial"/>
                      </a:endParaRPr>
                    </a:p>
                  </a:txBody>
                  <a:tcPr anchor="ctr">
                    <a:lnL w="18720">
                      <a:solidFill>
                        <a:srgbClr val="FFFFFF"/>
                      </a:solidFill>
                    </a:lnL>
                    <a:lnR w="18720">
                      <a:solidFill>
                        <a:srgbClr val="FFFFFF"/>
                      </a:solidFill>
                    </a:lnR>
                    <a:lnT w="18720">
                      <a:solidFill>
                        <a:srgbClr val="FFFFFF"/>
                      </a:solidFill>
                    </a:lnT>
                    <a:lnB w="12240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3080" indent="-343080"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cs-CZ" sz="2200" b="1" strike="noStrike" spc="-1" dirty="0">
                          <a:solidFill>
                            <a:srgbClr val="C00000"/>
                          </a:solidFill>
                          <a:latin typeface="Calibri"/>
                        </a:rPr>
                        <a:t>16. 4. 2025</a:t>
                      </a:r>
                      <a:endParaRPr lang="cs-CZ" sz="2200" b="0" strike="noStrike" spc="-1" dirty="0">
                        <a:latin typeface="Arial"/>
                      </a:endParaRPr>
                    </a:p>
                  </a:txBody>
                  <a:tcPr anchor="ctr">
                    <a:lnL w="18720">
                      <a:solidFill>
                        <a:srgbClr val="FFFFFF"/>
                      </a:solidFill>
                    </a:lnL>
                    <a:lnR w="18720">
                      <a:solidFill>
                        <a:srgbClr val="FFFFFF"/>
                      </a:solidFill>
                    </a:lnR>
                    <a:lnT w="18720">
                      <a:solidFill>
                        <a:srgbClr val="FFFFFF"/>
                      </a:solidFill>
                    </a:lnT>
                    <a:lnB w="12240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3080" indent="-343080" algn="ctr">
                        <a:lnSpc>
                          <a:spcPct val="100000"/>
                        </a:lnSpc>
                        <a:tabLst>
                          <a:tab pos="0" algn="l"/>
                        </a:tabLst>
                      </a:pPr>
                      <a:r>
                        <a:rPr lang="cs-CZ" sz="2200" b="1" strike="noStrike" spc="-1" dirty="0">
                          <a:solidFill>
                            <a:srgbClr val="C00000"/>
                          </a:solidFill>
                          <a:latin typeface="Calibri"/>
                        </a:rPr>
                        <a:t>29. a 30. 4. 2025</a:t>
                      </a:r>
                      <a:endParaRPr lang="cs-CZ" sz="2200" b="0" strike="noStrike" spc="-1" dirty="0">
                        <a:latin typeface="+mn-lt"/>
                      </a:endParaRPr>
                    </a:p>
                  </a:txBody>
                  <a:tcPr anchor="ctr">
                    <a:lnL w="18720">
                      <a:solidFill>
                        <a:srgbClr val="FFFFFF"/>
                      </a:solidFill>
                    </a:lnL>
                    <a:lnR w="12240">
                      <a:noFill/>
                    </a:lnR>
                    <a:lnT w="18720">
                      <a:solidFill>
                        <a:srgbClr val="FFFFFF"/>
                      </a:solidFill>
                    </a:lnT>
                    <a:lnB w="12240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200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201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202" name="Obdélník 11"/>
          <p:cNvSpPr/>
          <p:nvPr/>
        </p:nvSpPr>
        <p:spPr>
          <a:xfrm>
            <a:off x="-108360" y="0"/>
            <a:ext cx="9360360" cy="1175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685800" y="86400"/>
            <a:ext cx="7771680" cy="100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Talentová a školní přijímací zkouška</a:t>
            </a:r>
            <a:endParaRPr lang="cs-CZ" sz="2200" b="0" strike="noStrike" spc="-1" dirty="0">
              <a:solidFill>
                <a:schemeClr val="accent1">
                  <a:lumMod val="75000"/>
                </a:schemeClr>
              </a:solidFill>
              <a:latin typeface="Arial"/>
            </a:endParaRPr>
          </a:p>
        </p:txBody>
      </p:sp>
      <p:sp>
        <p:nvSpPr>
          <p:cNvPr id="204" name="Obdélník 1"/>
          <p:cNvSpPr/>
          <p:nvPr/>
        </p:nvSpPr>
        <p:spPr>
          <a:xfrm>
            <a:off x="431460" y="1378347"/>
            <a:ext cx="8280360" cy="446130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343080" indent="-343080" algn="just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Ředitel školy stanoví alespoň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dva termíny </a:t>
            </a:r>
            <a:r>
              <a:rPr lang="cs-CZ" sz="220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konání talentové či školní přijímací zkoušky a alespoň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jeden náhradní termín</a:t>
            </a:r>
            <a:r>
              <a:rPr lang="cs-CZ" sz="220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.</a:t>
            </a:r>
          </a:p>
          <a:p>
            <a:pPr marL="343080" indent="-343080" algn="just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Talentová a školní přijímací zkouška </a:t>
            </a:r>
            <a:r>
              <a:rPr lang="cs-CZ" sz="220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se koná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od </a:t>
            </a: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15. března do 23.</a:t>
            </a:r>
            <a:r>
              <a:rPr lang="cs-CZ" dirty="0"/>
              <a:t>  </a:t>
            </a: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dubna</a:t>
            </a:r>
            <a:r>
              <a:rPr lang="cs-CZ" sz="2200" b="1" spc="-1" dirty="0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lang="cs-CZ" sz="2200" spc="-1" dirty="0">
                <a:solidFill>
                  <a:srgbClr val="000000"/>
                </a:solidFill>
                <a:latin typeface="Calibri"/>
                <a:ea typeface="DejaVu Sans"/>
              </a:rPr>
              <a:t>tak, aby se alespoň 1 termín konal jindy než jednotná zkouška.</a:t>
            </a:r>
          </a:p>
          <a:p>
            <a:pPr marL="343080" indent="-343080" algn="just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solidFill>
                  <a:srgbClr val="000000"/>
                </a:solidFill>
                <a:latin typeface="Calibri"/>
                <a:ea typeface="DejaVu Sans"/>
              </a:rPr>
              <a:t>V případě, že dojde k překryvu termínů, je možné uchazeči přiznat náhradní termín, pokud se z původního řádně omluví.</a:t>
            </a:r>
          </a:p>
          <a:p>
            <a:pPr marL="343080" indent="-343080" algn="just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Náhradní termín 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talentové či školní přijímací zkoušky stanoví ředitel školy od 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24. dubna do 5. května</a:t>
            </a: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tak, aby se konal jindy než jednotná zkouška.</a:t>
            </a:r>
          </a:p>
          <a:p>
            <a:pPr marL="343080" indent="-343080" algn="just"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Talentovou a školní přijímací zkoušku 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může uchazeč </a:t>
            </a: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konat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 v</a:t>
            </a:r>
            <a:r>
              <a:rPr lang="cs-CZ" dirty="0"/>
              <a:t> 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každém oboru vzdělání </a:t>
            </a: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pouze jednou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182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183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84" name="Obdélník 11"/>
          <p:cNvSpPr/>
          <p:nvPr/>
        </p:nvSpPr>
        <p:spPr>
          <a:xfrm>
            <a:off x="-108360" y="0"/>
            <a:ext cx="9360360" cy="1175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685800" y="86400"/>
            <a:ext cx="7771680" cy="100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trike="noStrike" spc="-1" dirty="0">
                <a:solidFill>
                  <a:srgbClr val="C00000"/>
                </a:solidFill>
                <a:latin typeface="Arial"/>
              </a:rPr>
              <a:t>Hodnocení uchazečů v 1. kole přijímacího řízení</a:t>
            </a:r>
            <a:endParaRPr lang="cs-CZ" sz="22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86" name="Obdélník 1"/>
          <p:cNvSpPr/>
          <p:nvPr/>
        </p:nvSpPr>
        <p:spPr>
          <a:xfrm>
            <a:off x="313152" y="1255236"/>
            <a:ext cx="8516975" cy="453312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343080" indent="-343080">
              <a:lnSpc>
                <a:spcPct val="100000"/>
              </a:lnSpc>
              <a:spcBef>
                <a:spcPts val="601"/>
              </a:spcBef>
              <a:spcAft>
                <a:spcPts val="400"/>
              </a:spcAft>
              <a:buClr>
                <a:srgbClr val="000000"/>
              </a:buClr>
              <a:buFont typeface="Arial"/>
              <a:buChar char="•"/>
            </a:pPr>
            <a:r>
              <a:rPr lang="cs-CZ" sz="2100" b="1" strike="noStrike" spc="-1" dirty="0">
                <a:solidFill>
                  <a:srgbClr val="294A8B"/>
                </a:solidFill>
                <a:latin typeface="Calibri"/>
                <a:ea typeface="DejaVu Sans"/>
              </a:rPr>
              <a:t>Uchazeči budou hodnoceni na základě:</a:t>
            </a:r>
            <a:endParaRPr lang="cs-CZ" sz="2100" b="0" strike="noStrike" spc="-1" dirty="0">
              <a:latin typeface="Arial"/>
            </a:endParaRPr>
          </a:p>
          <a:p>
            <a:pPr marL="698400" lvl="1" indent="-34308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výsledků jednotných, školních a talentových 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přijímacích  zkoušek</a:t>
            </a:r>
            <a:endParaRPr lang="cs-CZ" sz="2100" b="0" strike="noStrike" spc="-1" dirty="0">
              <a:latin typeface="Arial"/>
            </a:endParaRPr>
          </a:p>
          <a:p>
            <a:pPr marL="698400" lvl="1" indent="-343080">
              <a:spcBef>
                <a:spcPts val="40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1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případně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dle 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hodnocení na vysvědčeních z předchozího vzdělávání  </a:t>
            </a:r>
          </a:p>
          <a:p>
            <a:pPr marL="698400" lvl="1" indent="-343080">
              <a:spcBef>
                <a:spcPts val="40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případně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 dle dalších 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skutečností, které osvědčují vhodné schopnosti, vědomosti a zájmy uchazeče</a:t>
            </a:r>
          </a:p>
          <a:p>
            <a:pPr marL="355600" lvl="1" indent="-355600" algn="just">
              <a:spcBef>
                <a:spcPts val="400"/>
              </a:spcBef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Hodnocení jednotných testů 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z ČJ a z M se na celkovém hodnocení uchazeče v přijímacím řízení bude</a:t>
            </a:r>
            <a:r>
              <a:rPr lang="cs-CZ" sz="2100" b="1" spc="-1" dirty="0">
                <a:solidFill>
                  <a:srgbClr val="CC3300"/>
                </a:solidFill>
                <a:latin typeface="Calibri"/>
              </a:rPr>
              <a:t> 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podílet </a:t>
            </a: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minimálně 60 %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,</a:t>
            </a: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 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respektive</a:t>
            </a:r>
            <a:r>
              <a:rPr lang="cs-CZ" sz="2100" b="1" spc="-1" dirty="0">
                <a:solidFill>
                  <a:srgbClr val="CC3300"/>
                </a:solidFill>
                <a:latin typeface="Calibri"/>
              </a:rPr>
              <a:t> </a:t>
            </a: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40 %</a:t>
            </a:r>
            <a:r>
              <a:rPr lang="cs-CZ" sz="2100" b="1" spc="-1" dirty="0">
                <a:solidFill>
                  <a:srgbClr val="CC3300"/>
                </a:solidFill>
                <a:latin typeface="Calibri"/>
              </a:rPr>
              <a:t> 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u oboru vzdělání </a:t>
            </a: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Gymnázium se sportovní přípravou.</a:t>
            </a:r>
            <a:endParaRPr lang="cs-CZ" sz="2100" spc="-1" dirty="0"/>
          </a:p>
          <a:p>
            <a:pPr marL="343080" indent="-343080" algn="just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Uchazeči se do hodnocení přijímacího řízení </a:t>
            </a:r>
            <a:r>
              <a:rPr lang="cs-CZ" sz="21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započte lepší výsledek z</a:t>
            </a:r>
            <a:r>
              <a:rPr lang="cs-CZ" dirty="0"/>
              <a:t> </a:t>
            </a:r>
            <a:r>
              <a:rPr lang="cs-CZ" sz="21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každého testu. </a:t>
            </a:r>
          </a:p>
          <a:p>
            <a:pPr marL="343080" indent="-343080" algn="just">
              <a:lnSpc>
                <a:spcPct val="100000"/>
              </a:lnSpc>
              <a:spcBef>
                <a:spcPts val="11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spc="-1" dirty="0">
                <a:latin typeface="Calibri"/>
              </a:rPr>
              <a:t>Ředitel školy stanoví pořadí uchazečů podle výsledků hodnocení přijímacího řízení, </a:t>
            </a:r>
            <a:r>
              <a:rPr lang="cs-CZ" sz="2100" b="1" spc="-1" dirty="0">
                <a:latin typeface="Calibri"/>
              </a:rPr>
              <a:t>v případě rovnosti bodů rozhodují doplňková kritéria</a:t>
            </a:r>
            <a:r>
              <a:rPr lang="cs-CZ" sz="2100" spc="-1" dirty="0">
                <a:latin typeface="Calibri"/>
              </a:rPr>
              <a:t>.</a:t>
            </a:r>
            <a:endParaRPr lang="cs-CZ" sz="210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188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189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0" name="Obdélník 11"/>
          <p:cNvSpPr/>
          <p:nvPr/>
        </p:nvSpPr>
        <p:spPr>
          <a:xfrm>
            <a:off x="-108360" y="0"/>
            <a:ext cx="9360360" cy="1175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-108360" y="86400"/>
            <a:ext cx="9360360" cy="100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Hodnocení uchazečů v 1. kole </a:t>
            </a:r>
            <a:r>
              <a:rPr lang="cs-CZ" sz="2400" b="1" spc="-1">
                <a:solidFill>
                  <a:srgbClr val="C00000"/>
                </a:solidFill>
              </a:rPr>
              <a:t>přijímacího řízení</a:t>
            </a:r>
            <a:endParaRPr lang="cs-CZ" sz="2200" b="0" strike="noStrike" spc="-1" dirty="0">
              <a:latin typeface="Arial"/>
            </a:endParaRPr>
          </a:p>
        </p:txBody>
      </p:sp>
      <p:sp>
        <p:nvSpPr>
          <p:cNvPr id="192" name="Obdélník 1"/>
          <p:cNvSpPr/>
          <p:nvPr/>
        </p:nvSpPr>
        <p:spPr>
          <a:xfrm>
            <a:off x="341640" y="1355760"/>
            <a:ext cx="8460360" cy="42766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cs-CZ" sz="2200" b="0" strike="noStrike" spc="-1" dirty="0">
                <a:solidFill>
                  <a:srgbClr val="000000"/>
                </a:solidFill>
                <a:latin typeface="Calibri" panose="020F0502020204030204" pitchFamily="34" charset="0"/>
                <a:ea typeface="DejaVu Sans"/>
                <a:cs typeface="Calibri" panose="020F0502020204030204" pitchFamily="34" charset="0"/>
              </a:rPr>
              <a:t>Doporučenou podmínkou pro přijetí uchazeče ke vzdělávání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 panose="020F0502020204030204" pitchFamily="34" charset="0"/>
                <a:ea typeface="DejaVu Sans"/>
                <a:cs typeface="Calibri" panose="020F0502020204030204" pitchFamily="34" charset="0"/>
              </a:rPr>
              <a:t>ve středních školách zřizovaných Pardubickým krajem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 panose="020F0502020204030204" pitchFamily="34" charset="0"/>
                <a:ea typeface="DejaVu Sans"/>
                <a:cs typeface="Calibri" panose="020F0502020204030204" pitchFamily="34" charset="0"/>
              </a:rPr>
              <a:t> je, aby </a:t>
            </a:r>
            <a:r>
              <a:rPr lang="cs-CZ" sz="2200" b="1" strike="noStrike" spc="-1" dirty="0">
                <a:solidFill>
                  <a:srgbClr val="C00000"/>
                </a:solidFill>
                <a:latin typeface="Calibri" panose="020F0502020204030204" pitchFamily="34" charset="0"/>
                <a:ea typeface="DejaVu Sans"/>
                <a:cs typeface="Calibri" panose="020F0502020204030204" pitchFamily="34" charset="0"/>
              </a:rPr>
              <a:t>v součtu bodů z obou testů</a:t>
            </a:r>
            <a:r>
              <a:rPr lang="cs-CZ" sz="2200" b="1" strike="noStrike" spc="-1" dirty="0">
                <a:solidFill>
                  <a:srgbClr val="CC3300"/>
                </a:solidFill>
                <a:latin typeface="Calibri" panose="020F0502020204030204" pitchFamily="34" charset="0"/>
                <a:ea typeface="DejaVu Sans"/>
                <a:cs typeface="Calibri" panose="020F0502020204030204" pitchFamily="34" charset="0"/>
              </a:rPr>
              <a:t>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 panose="020F0502020204030204" pitchFamily="34" charset="0"/>
                <a:ea typeface="DejaVu Sans"/>
                <a:cs typeface="Calibri" panose="020F0502020204030204" pitchFamily="34" charset="0"/>
              </a:rPr>
              <a:t>dosáhl následující minimální hranice:</a:t>
            </a:r>
            <a:endParaRPr lang="cs-CZ" sz="2200" b="0" strike="noStrike" spc="-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60000">
              <a:lnSpc>
                <a:spcPct val="100000"/>
              </a:lnSpc>
              <a:spcBef>
                <a:spcPts val="1199"/>
              </a:spcBef>
            </a:pPr>
            <a:r>
              <a:rPr lang="cs-CZ" sz="2200" b="1" strike="noStrike" spc="-1" dirty="0">
                <a:solidFill>
                  <a:srgbClr val="376092"/>
                </a:solidFill>
                <a:latin typeface="Calibri"/>
                <a:ea typeface="DejaVu Sans"/>
              </a:rPr>
              <a:t>Čtyřleté studium</a:t>
            </a:r>
            <a:endParaRPr lang="cs-CZ" sz="2200" b="0" strike="noStrike" spc="-1" dirty="0">
              <a:latin typeface="Arial"/>
            </a:endParaRPr>
          </a:p>
          <a:p>
            <a:pPr marL="900000" lvl="2" indent="-36000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Gymnázium</a:t>
            </a:r>
            <a:r>
              <a:rPr lang="cs-CZ" sz="2200" b="1" strike="noStrike" spc="-1" dirty="0">
                <a:solidFill>
                  <a:srgbClr val="CC3300"/>
                </a:solidFill>
                <a:latin typeface="Calibri"/>
                <a:ea typeface="DejaVu Sans"/>
              </a:rPr>
              <a:t>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– min. </a:t>
            </a: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35 bodů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ze 100 možných</a:t>
            </a:r>
            <a:endParaRPr lang="cs-CZ" sz="2200" b="0" strike="noStrike" spc="-1" dirty="0">
              <a:latin typeface="Arial"/>
            </a:endParaRPr>
          </a:p>
          <a:p>
            <a:pPr marL="900000" lvl="2" indent="-360000">
              <a:lnSpc>
                <a:spcPct val="100000"/>
              </a:lnSpc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Gymnázium se sportovní přípravou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– min. </a:t>
            </a: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35 bodů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ze 100 možných </a:t>
            </a:r>
            <a:endParaRPr lang="cs-CZ" sz="2200" b="0" strike="noStrike" spc="-1" dirty="0">
              <a:latin typeface="Arial"/>
            </a:endParaRPr>
          </a:p>
          <a:p>
            <a:pPr marL="900000" lvl="2" indent="-360000">
              <a:lnSpc>
                <a:spcPct val="100000"/>
              </a:lnSpc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ostatní obory vzdělání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s maturitní zkouškou – min. </a:t>
            </a: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25 bodů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ze 100 možných</a:t>
            </a:r>
            <a:endParaRPr lang="cs-CZ" sz="2200" b="0" strike="noStrike" spc="-1" dirty="0">
              <a:latin typeface="Arial"/>
            </a:endParaRPr>
          </a:p>
          <a:p>
            <a:pPr marL="360000">
              <a:lnSpc>
                <a:spcPct val="100000"/>
              </a:lnSpc>
              <a:spcBef>
                <a:spcPts val="1199"/>
              </a:spcBef>
            </a:pPr>
            <a:r>
              <a:rPr lang="cs-CZ" sz="2200" b="1" strike="noStrike" spc="-1" dirty="0">
                <a:solidFill>
                  <a:srgbClr val="376092"/>
                </a:solidFill>
                <a:latin typeface="Calibri"/>
                <a:ea typeface="DejaVu Sans"/>
              </a:rPr>
              <a:t>Osmileté studium</a:t>
            </a:r>
            <a:endParaRPr lang="cs-CZ" sz="2200" b="0" strike="noStrike" spc="-1" dirty="0">
              <a:latin typeface="Arial"/>
            </a:endParaRPr>
          </a:p>
          <a:p>
            <a:pPr marL="900000" lvl="2" indent="-36000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Gymnázium</a:t>
            </a:r>
            <a:r>
              <a:rPr lang="cs-CZ" sz="2200" b="1" strike="noStrike" spc="-1" dirty="0">
                <a:solidFill>
                  <a:srgbClr val="CC3300"/>
                </a:solidFill>
                <a:latin typeface="Calibri"/>
                <a:ea typeface="DejaVu Sans"/>
              </a:rPr>
              <a:t>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– min. </a:t>
            </a: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30 bodů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ze 100 možných</a:t>
            </a:r>
            <a:endParaRPr lang="cs-CZ" sz="2200" b="0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182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183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84" name="Obdélník 11"/>
          <p:cNvSpPr/>
          <p:nvPr/>
        </p:nvSpPr>
        <p:spPr>
          <a:xfrm>
            <a:off x="-108360" y="0"/>
            <a:ext cx="9360360" cy="1175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-108360" y="86400"/>
            <a:ext cx="9360360" cy="100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Hodnocení uchazečů v 1. kole přijímacího řízení</a:t>
            </a:r>
            <a:endParaRPr lang="cs-CZ" sz="2200" b="0" strike="noStrike" spc="-1" dirty="0">
              <a:latin typeface="Arial"/>
            </a:endParaRPr>
          </a:p>
        </p:txBody>
      </p:sp>
      <p:sp>
        <p:nvSpPr>
          <p:cNvPr id="186" name="Obdélník 1"/>
          <p:cNvSpPr/>
          <p:nvPr/>
        </p:nvSpPr>
        <p:spPr>
          <a:xfrm>
            <a:off x="533344" y="1496144"/>
            <a:ext cx="8076951" cy="4148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355600" lvl="1" indent="-355600" algn="just">
              <a:spcBef>
                <a:spcPts val="400"/>
              </a:spcBef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cs-CZ" sz="2200" spc="-1" dirty="0">
                <a:latin typeface="Calibri"/>
              </a:rPr>
              <a:t>Uchazeč bude přijat do oboru vzdělání, který má v jeho přihlášce nejvyšší prioritu (je uveden na nejvyšším místě) a u nějž jej výsledky přijímacího řízení opravňují k přijetí, </a:t>
            </a:r>
            <a:r>
              <a:rPr lang="cs-CZ" sz="2200" b="1" spc="-1" dirty="0">
                <a:solidFill>
                  <a:srgbClr val="C00000"/>
                </a:solidFill>
                <a:latin typeface="Calibri"/>
              </a:rPr>
              <a:t>do ostatních oborů nebude přijat</a:t>
            </a:r>
            <a:r>
              <a:rPr lang="cs-CZ" sz="2200" spc="-1" dirty="0">
                <a:latin typeface="Calibri"/>
              </a:rPr>
              <a:t>.</a:t>
            </a:r>
          </a:p>
          <a:p>
            <a:pPr marL="355600" lvl="1" indent="-355600">
              <a:spcBef>
                <a:spcPts val="400"/>
              </a:spcBef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cs-CZ" sz="2200" b="1" spc="-1" dirty="0" err="1">
                <a:latin typeface="Calibri"/>
              </a:rPr>
              <a:t>Cermat</a:t>
            </a:r>
            <a:r>
              <a:rPr lang="cs-CZ" sz="2200" b="1" spc="-1" dirty="0">
                <a:latin typeface="Calibri"/>
              </a:rPr>
              <a:t> zpřístupní výsledky </a:t>
            </a:r>
            <a:r>
              <a:rPr lang="cs-CZ" sz="2200" spc="-1" dirty="0">
                <a:latin typeface="Calibri"/>
              </a:rPr>
              <a:t>jednotné zkoušky </a:t>
            </a:r>
            <a:r>
              <a:rPr lang="cs-CZ" sz="2200" b="1" spc="-1" dirty="0">
                <a:latin typeface="Calibri"/>
              </a:rPr>
              <a:t>školám 6. května</a:t>
            </a:r>
          </a:p>
          <a:p>
            <a:pPr marL="355600" lvl="1" indent="-355600">
              <a:spcBef>
                <a:spcPts val="600"/>
              </a:spcBef>
              <a:buClr>
                <a:srgbClr val="000000"/>
              </a:buClr>
              <a:buFont typeface="Arial" panose="020B0604020202020204" pitchFamily="34" charset="0"/>
              <a:buChar char="•"/>
            </a:pPr>
            <a:r>
              <a:rPr lang="cs-CZ" sz="2200" b="1" spc="-1" dirty="0">
                <a:latin typeface="Calibri"/>
              </a:rPr>
              <a:t>Výsledky</a:t>
            </a:r>
            <a:r>
              <a:rPr lang="cs-CZ" sz="2200" spc="-1" dirty="0">
                <a:latin typeface="Calibri"/>
              </a:rPr>
              <a:t> přijímacího řízení formou seznamu s bodovým hodnocením každého kritéria </a:t>
            </a:r>
            <a:r>
              <a:rPr lang="cs-CZ" sz="2200" b="1" spc="-1" dirty="0">
                <a:latin typeface="Calibri"/>
              </a:rPr>
              <a:t>zveřejní všechny střední školy 15.</a:t>
            </a:r>
            <a:r>
              <a:rPr lang="cs-CZ" dirty="0"/>
              <a:t> </a:t>
            </a:r>
            <a:r>
              <a:rPr lang="cs-CZ" sz="2200" b="1" spc="-1" dirty="0">
                <a:latin typeface="Calibri"/>
              </a:rPr>
              <a:t>května</a:t>
            </a:r>
            <a:r>
              <a:rPr lang="cs-CZ" sz="2200" spc="-1" dirty="0">
                <a:latin typeface="Calibri"/>
              </a:rPr>
              <a:t>.</a:t>
            </a:r>
          </a:p>
          <a:p>
            <a:pPr marL="343080" indent="-343080" algn="just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latin typeface="Calibri"/>
              </a:rPr>
              <a:t>Seznam se zveřejňuje na veřejně přístupném místě ve škole a</a:t>
            </a:r>
            <a:r>
              <a:rPr lang="cs-CZ" dirty="0"/>
              <a:t> </a:t>
            </a:r>
            <a:r>
              <a:rPr lang="cs-CZ" sz="2200" spc="-1" dirty="0">
                <a:latin typeface="Calibri"/>
              </a:rPr>
              <a:t>v</a:t>
            </a:r>
            <a:r>
              <a:rPr lang="cs-CZ" dirty="0"/>
              <a:t> </a:t>
            </a:r>
            <a:r>
              <a:rPr lang="cs-CZ" sz="2200" spc="-1" dirty="0">
                <a:latin typeface="Calibri"/>
              </a:rPr>
              <a:t>informačním systému pro přijímací zkoušky.</a:t>
            </a:r>
          </a:p>
          <a:p>
            <a:pPr marL="343080" indent="-343080" algn="just">
              <a:lnSpc>
                <a:spcPct val="100000"/>
              </a:lnSpc>
              <a:spcBef>
                <a:spcPts val="6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1" strike="noStrike" spc="-1" dirty="0">
                <a:solidFill>
                  <a:srgbClr val="C00000"/>
                </a:solidFill>
                <a:latin typeface="Calibri"/>
              </a:rPr>
              <a:t>Rozhodnutí o přijetí ani o nepřijetí se </a:t>
            </a:r>
            <a:r>
              <a:rPr lang="cs-CZ" sz="2200" b="1" strike="noStrike" spc="-1" dirty="0">
                <a:latin typeface="Calibri"/>
              </a:rPr>
              <a:t>nevyhotovuje a </a:t>
            </a:r>
            <a:r>
              <a:rPr lang="cs-CZ" sz="2200" b="1" strike="noStrike" spc="-1" dirty="0">
                <a:solidFill>
                  <a:srgbClr val="C00000"/>
                </a:solidFill>
                <a:latin typeface="Calibri"/>
              </a:rPr>
              <a:t>neodesílá</a:t>
            </a:r>
            <a:r>
              <a:rPr lang="cs-CZ" sz="2200" strike="noStrike" spc="-1" dirty="0">
                <a:latin typeface="Calibri"/>
              </a:rPr>
              <a:t>. </a:t>
            </a:r>
            <a:endParaRPr lang="cs-CZ" sz="2200" strike="noStrike" spc="-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557964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Obdélník 8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4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195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196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685800" y="96480"/>
            <a:ext cx="7771680" cy="78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Vzdání se práva na přijetí</a:t>
            </a:r>
            <a:endParaRPr lang="cs-CZ" sz="2000" b="0" strike="noStrike" spc="-1" dirty="0">
              <a:latin typeface="Arial"/>
            </a:endParaRPr>
          </a:p>
        </p:txBody>
      </p:sp>
      <p:sp>
        <p:nvSpPr>
          <p:cNvPr id="198" name="Obdélník 1"/>
          <p:cNvSpPr/>
          <p:nvPr/>
        </p:nvSpPr>
        <p:spPr>
          <a:xfrm>
            <a:off x="683280" y="1309434"/>
            <a:ext cx="7774200" cy="519740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Uchazeč se může vzdát práva na přijetí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podáním řediteli školy, kam byl přijat, doručeným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nejpozději 3 pracovní dny před termínem pro podání přihlášky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do dalšího kola do oboru, kam se bude hlásit.</a:t>
            </a:r>
          </a:p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solidFill>
                  <a:srgbClr val="000000"/>
                </a:solidFill>
                <a:latin typeface="Calibri"/>
                <a:ea typeface="DejaVu Sans"/>
              </a:rPr>
              <a:t>Podání musí být učiněno písemně nebo elektronicky se zaručeným elektronickým podpisem.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</a:p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Vzdáním se práva na přijetí v jednom oboru uchazeči </a:t>
            </a:r>
            <a:r>
              <a:rPr lang="cs-CZ" sz="2200" b="1" spc="-1" dirty="0">
                <a:solidFill>
                  <a:srgbClr val="000000"/>
                </a:solidFill>
                <a:latin typeface="Calibri"/>
              </a:rPr>
              <a:t>nevzniká právo na přijetí do jiných oborů v daném kole 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přijímacího řízení.</a:t>
            </a:r>
          </a:p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1" strike="noStrike" spc="-1" dirty="0">
                <a:solidFill>
                  <a:srgbClr val="000000"/>
                </a:solidFill>
                <a:latin typeface="Calibri"/>
              </a:rPr>
              <a:t>Ředitel školy může takto </a:t>
            </a:r>
            <a:r>
              <a:rPr lang="cs-CZ" sz="2200" b="1" strike="noStrike" spc="-1" dirty="0">
                <a:solidFill>
                  <a:srgbClr val="C00000"/>
                </a:solidFill>
                <a:latin typeface="Calibri"/>
              </a:rPr>
              <a:t>uvolněné místo obsadit až v dalším kole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</a:rPr>
              <a:t> přijímacího řízení.</a:t>
            </a:r>
          </a:p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solidFill>
                  <a:srgbClr val="000000"/>
                </a:solidFill>
                <a:latin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Jednotná přijímací zkouška 2024│Jednotná přijímací zkouška</a:t>
            </a:r>
            <a:endParaRPr lang="cs-CZ" sz="2200" spc="-1" dirty="0">
              <a:solidFill>
                <a:srgbClr val="000000"/>
              </a:solidFill>
              <a:latin typeface="Calibri"/>
            </a:endParaRPr>
          </a:p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endParaRPr lang="cs-CZ" sz="2200" b="1" strike="noStrike" spc="-1" dirty="0">
              <a:latin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Obdélník 8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4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195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196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685800" y="96480"/>
            <a:ext cx="7771680" cy="78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Odvolání</a:t>
            </a:r>
            <a:endParaRPr lang="cs-CZ" sz="2000" b="0" strike="noStrike" spc="-1" dirty="0">
              <a:latin typeface="Arial"/>
            </a:endParaRPr>
          </a:p>
        </p:txBody>
      </p:sp>
      <p:sp>
        <p:nvSpPr>
          <p:cNvPr id="198" name="Obdélník 1"/>
          <p:cNvSpPr/>
          <p:nvPr/>
        </p:nvSpPr>
        <p:spPr>
          <a:xfrm>
            <a:off x="375025" y="1390916"/>
            <a:ext cx="8393230" cy="423816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Odvolání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lze podat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do 3 pracovních dnů 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ode dne zveřejnění výsledků přijímacího řízení.</a:t>
            </a:r>
          </a:p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Rozhodnutí o odvolání může být kladné jen v případě porušení legislativy, chybně ohodnocené jednotné, talentové či školní přijímací zkoušky či chybně vyhodnocených kritérií přijímacího řízení.</a:t>
            </a:r>
          </a:p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b="1" strike="noStrike" spc="-1" dirty="0">
                <a:solidFill>
                  <a:srgbClr val="C00000"/>
                </a:solidFill>
                <a:latin typeface="Calibri"/>
              </a:rPr>
              <a:t>Nemá smysl se odvolávat proti nepřijetí z důvodu možného uvolnění kapacity</a:t>
            </a:r>
            <a:r>
              <a:rPr lang="cs-CZ" sz="2200" b="0" strike="noStrike" spc="-1" dirty="0">
                <a:solidFill>
                  <a:srgbClr val="000000"/>
                </a:solidFill>
                <a:latin typeface="Calibri"/>
              </a:rPr>
              <a:t>. </a:t>
            </a:r>
            <a:r>
              <a:rPr lang="cs-CZ" sz="2200" b="1" strike="noStrike" spc="-1" dirty="0">
                <a:solidFill>
                  <a:srgbClr val="000000"/>
                </a:solidFill>
                <a:latin typeface="Calibri"/>
              </a:rPr>
              <a:t>Případnou volnou kapacitu může ředitel naplnit až v dalším kole přijímacího řízení.</a:t>
            </a:r>
          </a:p>
          <a:p>
            <a:pPr marL="343080" indent="-343080" algn="just">
              <a:lnSpc>
                <a:spcPct val="100000"/>
              </a:lnSpc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200" spc="-1" dirty="0">
                <a:solidFill>
                  <a:srgbClr val="000000"/>
                </a:solidFill>
                <a:latin typeface="Calibri"/>
              </a:rPr>
              <a:t>Pokud byl uchazeč přijat na </a:t>
            </a:r>
            <a:r>
              <a:rPr lang="cs-CZ" sz="2200" spc="-1" dirty="0" err="1">
                <a:solidFill>
                  <a:srgbClr val="000000"/>
                </a:solidFill>
                <a:latin typeface="Calibri"/>
              </a:rPr>
              <a:t>prioritnější</a:t>
            </a:r>
            <a:r>
              <a:rPr lang="cs-CZ" sz="2200" spc="-1" dirty="0">
                <a:solidFill>
                  <a:srgbClr val="000000"/>
                </a:solidFill>
                <a:latin typeface="Calibri"/>
              </a:rPr>
              <a:t> školu, nemá smysl, aby se odvolával proti nepřijetí na méně prioritní školy, protože takovému odvolání nemůže být vyhověno.</a:t>
            </a:r>
          </a:p>
        </p:txBody>
      </p:sp>
    </p:spTree>
    <p:extLst>
      <p:ext uri="{BB962C8B-B14F-4D97-AF65-F5344CB8AC3E}">
        <p14:creationId xmlns:p14="http://schemas.microsoft.com/office/powerpoint/2010/main" val="36191265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Obdélník 8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4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195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196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685800" y="96480"/>
            <a:ext cx="7771680" cy="78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Druhé kolo přijímacího řízení</a:t>
            </a:r>
            <a:endParaRPr lang="cs-CZ" sz="2000" b="0" strike="noStrike" spc="-1" dirty="0">
              <a:latin typeface="Arial"/>
            </a:endParaRPr>
          </a:p>
        </p:txBody>
      </p:sp>
      <p:sp>
        <p:nvSpPr>
          <p:cNvPr id="198" name="Obdélník 1"/>
          <p:cNvSpPr/>
          <p:nvPr/>
        </p:nvSpPr>
        <p:spPr>
          <a:xfrm>
            <a:off x="372439" y="1468156"/>
            <a:ext cx="8398402" cy="405606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343080" indent="-343080" algn="just">
              <a:spcBef>
                <a:spcPts val="9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Ředitel střední školy </a:t>
            </a:r>
            <a:r>
              <a:rPr lang="cs-CZ" sz="21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vyhlásí 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2. kolo </a:t>
            </a:r>
            <a:r>
              <a:rPr lang="cs-CZ" sz="21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do 18. května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.</a:t>
            </a:r>
          </a:p>
          <a:p>
            <a:pPr marL="343080" indent="-343080" algn="just">
              <a:spcBef>
                <a:spcPts val="9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Termín pro </a:t>
            </a:r>
            <a:r>
              <a:rPr lang="cs-CZ" sz="21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podání přihlášky </a:t>
            </a:r>
            <a:r>
              <a:rPr lang="cs-CZ" sz="2100" strike="noStrike" spc="-1" dirty="0">
                <a:latin typeface="Calibri"/>
                <a:ea typeface="DejaVu Sans"/>
              </a:rPr>
              <a:t>je</a:t>
            </a:r>
            <a:r>
              <a:rPr lang="cs-CZ" sz="21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 do 24. května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.</a:t>
            </a:r>
          </a:p>
          <a:p>
            <a:pPr marL="343080" indent="-343080" algn="just">
              <a:spcBef>
                <a:spcPts val="9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Ve 2. kole přijímacího řízení do maturitního oboru se </a:t>
            </a:r>
            <a:r>
              <a:rPr lang="cs-CZ" sz="2100" b="1" strike="noStrike" spc="-1" dirty="0">
                <a:solidFill>
                  <a:srgbClr val="C00000"/>
                </a:solidFill>
                <a:latin typeface="Calibri"/>
                <a:ea typeface="DejaVu Sans"/>
              </a:rPr>
              <a:t>vždy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lang="cs-CZ" sz="2100" b="1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zohlední výsledky jednotné přijímací zkoušky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z 1. kola.</a:t>
            </a:r>
          </a:p>
          <a:p>
            <a:pPr marL="343080" indent="-343080" algn="just">
              <a:spcBef>
                <a:spcPts val="9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Jednotná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 přijímací </a:t>
            </a: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zkouška se ve 2. kole nekoná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343080" indent="-343080" algn="just">
              <a:spcBef>
                <a:spcPts val="9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dirty="0">
                <a:latin typeface="Calibri" panose="020F0502020204030204" pitchFamily="34" charset="0"/>
                <a:cs typeface="Calibri" panose="020F0502020204030204" pitchFamily="34" charset="0"/>
              </a:rPr>
              <a:t>Pokud je součástí přijímacího řízení talentová zkouška, stanoví ředitel jeden řádný termín </a:t>
            </a:r>
            <a:r>
              <a:rPr lang="pl-PL" sz="2100" dirty="0">
                <a:latin typeface="Calibri" panose="020F0502020204030204" pitchFamily="34" charset="0"/>
                <a:cs typeface="Calibri" panose="020F0502020204030204" pitchFamily="34" charset="0"/>
              </a:rPr>
              <a:t>v období od 8. do 12. června</a:t>
            </a:r>
            <a:r>
              <a:rPr lang="cs-CZ" sz="2100" dirty="0">
                <a:latin typeface="Calibri" panose="020F0502020204030204" pitchFamily="34" charset="0"/>
                <a:cs typeface="Calibri" panose="020F0502020204030204" pitchFamily="34" charset="0"/>
              </a:rPr>
              <a:t>. Náhradní termín není.</a:t>
            </a:r>
            <a:endParaRPr lang="cs-CZ" sz="2100" spc="-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3080" indent="-343080" algn="just">
              <a:spcBef>
                <a:spcPts val="9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Uchazeč, který v 1. kole </a:t>
            </a:r>
            <a:r>
              <a:rPr lang="cs-CZ" sz="2100" b="1" strike="noStrike" spc="-1" dirty="0">
                <a:solidFill>
                  <a:srgbClr val="000000"/>
                </a:solidFill>
                <a:latin typeface="Calibri"/>
              </a:rPr>
              <a:t>jednotnou zkoušku nekonal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, </a:t>
            </a:r>
            <a:r>
              <a:rPr lang="cs-CZ" sz="2100" b="1" strike="noStrike" spc="-1" dirty="0">
                <a:solidFill>
                  <a:srgbClr val="000000"/>
                </a:solidFill>
                <a:latin typeface="Calibri"/>
              </a:rPr>
              <a:t>nemůže podat přihlášku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2100" b="1" strike="noStrike" spc="-1" dirty="0">
                <a:solidFill>
                  <a:srgbClr val="000000"/>
                </a:solidFill>
                <a:latin typeface="Calibri"/>
              </a:rPr>
              <a:t>do maturitního oboru </a:t>
            </a: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ve 2. kole.</a:t>
            </a:r>
          </a:p>
          <a:p>
            <a:pPr marL="800280" lvl="1" indent="-343080" algn="just"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endParaRPr lang="cs-CZ" sz="2200" spc="-1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490854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Obdélník 8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4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195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196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685800" y="96480"/>
            <a:ext cx="7771680" cy="78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Druhé kolo přijímacího řízení</a:t>
            </a:r>
            <a:endParaRPr lang="cs-CZ" sz="2000" b="0" strike="noStrike" spc="-1" dirty="0">
              <a:latin typeface="Arial"/>
            </a:endParaRPr>
          </a:p>
        </p:txBody>
      </p:sp>
      <p:sp>
        <p:nvSpPr>
          <p:cNvPr id="198" name="Obdélník 1"/>
          <p:cNvSpPr/>
          <p:nvPr/>
        </p:nvSpPr>
        <p:spPr>
          <a:xfrm>
            <a:off x="529119" y="1747005"/>
            <a:ext cx="8085041" cy="289421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343080" indent="-343080" algn="just">
              <a:spcBef>
                <a:spcPts val="9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spc="-1" dirty="0">
                <a:solidFill>
                  <a:srgbClr val="000000"/>
                </a:solidFill>
                <a:latin typeface="Calibri"/>
              </a:rPr>
              <a:t>Do 2. kola </a:t>
            </a: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může podat přihlášku 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uchazeč, který:</a:t>
            </a:r>
          </a:p>
          <a:p>
            <a:pPr marL="800280" lvl="1" indent="-343080" algn="just">
              <a:spcBef>
                <a:spcPts val="90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nebyl přijat nikam v 1. kole, nebo</a:t>
            </a:r>
          </a:p>
          <a:p>
            <a:pPr marL="800280" lvl="1" indent="-343080" algn="just">
              <a:spcBef>
                <a:spcPts val="90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100" spc="-1" dirty="0">
                <a:solidFill>
                  <a:srgbClr val="000000"/>
                </a:solidFill>
                <a:latin typeface="Calibri"/>
              </a:rPr>
              <a:t>se vzdal práva na přijetí po 1. kole.</a:t>
            </a:r>
          </a:p>
          <a:p>
            <a:pPr marL="355600" lvl="1" indent="-355600" algn="just"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spc="-1" dirty="0">
                <a:solidFill>
                  <a:srgbClr val="000000"/>
                </a:solidFill>
                <a:latin typeface="Calibri"/>
              </a:rPr>
              <a:t>Ve 2. kole se postupuje obdobně jako v 1. kole (</a:t>
            </a: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využije se elektronický systém, počet přihlášek 2+3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). </a:t>
            </a: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Výsledky budou známy 24.</a:t>
            </a:r>
            <a:r>
              <a:rPr lang="cs-CZ" sz="2100" b="1" dirty="0">
                <a:solidFill>
                  <a:srgbClr val="C00000"/>
                </a:solidFill>
              </a:rPr>
              <a:t> </a:t>
            </a: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června.</a:t>
            </a:r>
          </a:p>
          <a:p>
            <a:pPr marL="800280" lvl="1" indent="-343080" algn="just">
              <a:spcBef>
                <a:spcPts val="1100"/>
              </a:spcBef>
              <a:buClr>
                <a:srgbClr val="000000"/>
              </a:buClr>
              <a:buFont typeface="Arial"/>
              <a:buChar char="•"/>
            </a:pPr>
            <a:endParaRPr lang="cs-CZ" sz="2200" spc="-1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777459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Obdélník 8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4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195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196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685800" y="96480"/>
            <a:ext cx="7771680" cy="78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Třetí a další kola přijímacího řízení</a:t>
            </a:r>
            <a:endParaRPr lang="cs-CZ" sz="2000" b="0" strike="noStrike" spc="-1" dirty="0">
              <a:latin typeface="Arial"/>
            </a:endParaRPr>
          </a:p>
        </p:txBody>
      </p:sp>
      <p:sp>
        <p:nvSpPr>
          <p:cNvPr id="198" name="Obdélník 1"/>
          <p:cNvSpPr/>
          <p:nvPr/>
        </p:nvSpPr>
        <p:spPr>
          <a:xfrm>
            <a:off x="492273" y="1354890"/>
            <a:ext cx="8160840" cy="376880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343080" indent="-343080" algn="just"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spc="-1" dirty="0">
                <a:solidFill>
                  <a:srgbClr val="000000"/>
                </a:solidFill>
                <a:latin typeface="Calibri"/>
                <a:ea typeface="DejaVu Sans"/>
              </a:rPr>
              <a:t>Termíny dalších škol nejsou stanoveny centrálně, určí je ředitel střední školy.</a:t>
            </a:r>
          </a:p>
          <a:p>
            <a:pPr marL="343080" indent="-343080" algn="just"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b="1" spc="-1" dirty="0">
                <a:solidFill>
                  <a:srgbClr val="000000"/>
                </a:solidFill>
                <a:latin typeface="Calibri"/>
                <a:ea typeface="DejaVu Sans"/>
              </a:rPr>
              <a:t>Počet přihlášek </a:t>
            </a:r>
            <a:r>
              <a:rPr lang="cs-CZ" sz="2100" b="1" spc="-1" dirty="0">
                <a:solidFill>
                  <a:srgbClr val="C00000"/>
                </a:solidFill>
                <a:latin typeface="Calibri"/>
                <a:ea typeface="DejaVu Sans"/>
              </a:rPr>
              <a:t>není omezen</a:t>
            </a:r>
            <a:r>
              <a:rPr lang="cs-CZ" sz="2100" spc="-1" dirty="0">
                <a:solidFill>
                  <a:srgbClr val="000000"/>
                </a:solidFill>
                <a:latin typeface="Calibri"/>
                <a:ea typeface="DejaVu Sans"/>
              </a:rPr>
              <a:t>.</a:t>
            </a:r>
            <a:endParaRPr lang="cs-CZ" sz="2100" b="0" strike="noStrike" spc="-1" dirty="0">
              <a:solidFill>
                <a:srgbClr val="000000"/>
              </a:solidFill>
              <a:latin typeface="Calibri"/>
              <a:ea typeface="DejaVu Sans"/>
            </a:endParaRPr>
          </a:p>
          <a:p>
            <a:pPr marL="343080" indent="-343080" algn="just"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spc="-1" dirty="0">
                <a:solidFill>
                  <a:srgbClr val="000000"/>
                </a:solidFill>
                <a:latin typeface="Calibri"/>
              </a:rPr>
              <a:t>Do dalších kol </a:t>
            </a: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může podat přihlášku 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uchazeč, který:</a:t>
            </a:r>
          </a:p>
          <a:p>
            <a:pPr marL="800280" lvl="1" indent="-343080" algn="just">
              <a:spcBef>
                <a:spcPts val="60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100" b="0" strike="noStrike" spc="-1" dirty="0">
                <a:solidFill>
                  <a:srgbClr val="000000"/>
                </a:solidFill>
                <a:latin typeface="Calibri"/>
              </a:rPr>
              <a:t>nebyl přijat nikam v předchozích kolech, nebo</a:t>
            </a:r>
          </a:p>
          <a:p>
            <a:pPr marL="800280" lvl="1" indent="-343080" algn="just">
              <a:spcBef>
                <a:spcPts val="60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z="2100" spc="-1" dirty="0">
                <a:solidFill>
                  <a:srgbClr val="000000"/>
                </a:solidFill>
                <a:latin typeface="Calibri"/>
              </a:rPr>
              <a:t>se vzdal práva na přijetí po předchozích kolech.</a:t>
            </a:r>
          </a:p>
          <a:p>
            <a:pPr marL="355600" lvl="1" indent="-355600" algn="just"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Elektronický systém se nepoužije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, </a:t>
            </a: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přihláška se podává na tiskopise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355600" lvl="1" indent="-355600" algn="just"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spc="-1" dirty="0">
                <a:solidFill>
                  <a:srgbClr val="000000"/>
                </a:solidFill>
                <a:latin typeface="Calibri"/>
              </a:rPr>
              <a:t>Na tiskopise se </a:t>
            </a: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uvede vždy jen jedna škola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. Může být uvedeno i více oborů vzdělání v této škole, které se neuvádí dle priority.</a:t>
            </a:r>
          </a:p>
        </p:txBody>
      </p:sp>
    </p:spTree>
    <p:extLst>
      <p:ext uri="{BB962C8B-B14F-4D97-AF65-F5344CB8AC3E}">
        <p14:creationId xmlns:p14="http://schemas.microsoft.com/office/powerpoint/2010/main" val="40888574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Obdélník 8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4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195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196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685800" y="96480"/>
            <a:ext cx="7771680" cy="784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pc="-1" dirty="0">
                <a:solidFill>
                  <a:srgbClr val="C00000"/>
                </a:solidFill>
              </a:rPr>
              <a:t>Třetí a další kola přijímacího řízení</a:t>
            </a:r>
            <a:endParaRPr lang="cs-CZ" sz="2000" b="0" strike="noStrike" spc="-1" dirty="0">
              <a:latin typeface="Arial"/>
            </a:endParaRPr>
          </a:p>
        </p:txBody>
      </p:sp>
      <p:sp>
        <p:nvSpPr>
          <p:cNvPr id="198" name="Obdélník 1"/>
          <p:cNvSpPr/>
          <p:nvPr/>
        </p:nvSpPr>
        <p:spPr>
          <a:xfrm>
            <a:off x="510471" y="1472240"/>
            <a:ext cx="8200392" cy="426125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marL="355600" lvl="1" indent="-355600" algn="just"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spc="-1" dirty="0">
                <a:solidFill>
                  <a:srgbClr val="000000"/>
                </a:solidFill>
                <a:latin typeface="Calibri"/>
              </a:rPr>
              <a:t>Ve 3. a dalších kolech přijímacího řízení do maturitního oboru ředitel </a:t>
            </a: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může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 </a:t>
            </a: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zohlednit výsledky jednotné přijímací zkoušky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 z 1. kola. Zároveň určí náhradní způsob hodnocení, v případě že uchazeč zkoušku nekonal.</a:t>
            </a:r>
          </a:p>
          <a:p>
            <a:pPr marL="355600" lvl="1" indent="-355600" algn="just"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spc="-1" dirty="0">
                <a:solidFill>
                  <a:srgbClr val="000000"/>
                </a:solidFill>
                <a:latin typeface="Calibri"/>
              </a:rPr>
              <a:t>Ředitel školy vyhotoví a </a:t>
            </a:r>
            <a:r>
              <a:rPr lang="cs-CZ" sz="2100" b="1" spc="-1" dirty="0">
                <a:solidFill>
                  <a:srgbClr val="000000"/>
                </a:solidFill>
                <a:latin typeface="Calibri"/>
              </a:rPr>
              <a:t>doručí rozhodnutí v písemné formě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355600" lvl="1" indent="-355600" algn="just"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spc="-1" dirty="0">
                <a:solidFill>
                  <a:srgbClr val="000000"/>
                </a:solidFill>
                <a:latin typeface="Calibri"/>
              </a:rPr>
              <a:t>Přijatý uchazeč </a:t>
            </a: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potvrdí do 7 dnů 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od oznámení rozhodnutí o přijetí svůj </a:t>
            </a:r>
            <a:r>
              <a:rPr lang="cs-CZ" sz="2100" b="1" spc="-1" dirty="0">
                <a:solidFill>
                  <a:srgbClr val="C00000"/>
                </a:solidFill>
                <a:latin typeface="Calibri"/>
              </a:rPr>
              <a:t>úmysl vzdělávat se v daném oboru vzdělání </a:t>
            </a:r>
            <a:r>
              <a:rPr lang="cs-CZ" sz="2100" spc="-1" dirty="0">
                <a:solidFill>
                  <a:srgbClr val="000000"/>
                </a:solidFill>
                <a:latin typeface="Calibri"/>
              </a:rPr>
              <a:t>(volná forma, písemně nebo elektronicky se zaručeným elektronickým podpisem). </a:t>
            </a:r>
          </a:p>
          <a:p>
            <a:pPr marL="355600" lvl="1" indent="-355600" algn="just"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spc="-1" dirty="0">
                <a:solidFill>
                  <a:srgbClr val="000000"/>
                </a:solidFill>
                <a:latin typeface="Calibri"/>
              </a:rPr>
              <a:t>Potvrdit svůj úmysl vzdělávat se může uchazeč jen do jednoho oboru.</a:t>
            </a:r>
          </a:p>
          <a:p>
            <a:pPr marL="355600" lvl="1" indent="-355600" algn="just">
              <a:spcBef>
                <a:spcPts val="1200"/>
              </a:spcBef>
              <a:buClr>
                <a:srgbClr val="000000"/>
              </a:buClr>
              <a:buFont typeface="Arial"/>
              <a:buChar char="•"/>
            </a:pPr>
            <a:r>
              <a:rPr lang="cs-CZ" sz="2100" spc="-1" dirty="0">
                <a:solidFill>
                  <a:srgbClr val="000000"/>
                </a:solidFill>
                <a:latin typeface="Calibri"/>
              </a:rPr>
              <a:t>Uplynutím lhůty pro potvrzení úmyslu vzdělávat se zaniká právo na přijetí do daného oboru vzdělání. </a:t>
            </a:r>
          </a:p>
        </p:txBody>
      </p:sp>
    </p:spTree>
    <p:extLst>
      <p:ext uri="{BB962C8B-B14F-4D97-AF65-F5344CB8AC3E}">
        <p14:creationId xmlns:p14="http://schemas.microsoft.com/office/powerpoint/2010/main" val="41713139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Obdélník 6"/>
          <p:cNvSpPr/>
          <p:nvPr/>
        </p:nvSpPr>
        <p:spPr>
          <a:xfrm>
            <a:off x="-108360" y="6088680"/>
            <a:ext cx="9360360" cy="7959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pic>
        <p:nvPicPr>
          <p:cNvPr id="96" name="Picture 3" descr="C:\Users\Martin\Desktop\Pk - nove logo\a.jpg"/>
          <p:cNvPicPr/>
          <p:nvPr/>
        </p:nvPicPr>
        <p:blipFill>
          <a:blip r:embed="rId2"/>
          <a:stretch/>
        </p:blipFill>
        <p:spPr>
          <a:xfrm>
            <a:off x="251640" y="6269400"/>
            <a:ext cx="2663640" cy="396360"/>
          </a:xfrm>
          <a:prstGeom prst="rect">
            <a:avLst/>
          </a:prstGeom>
          <a:ln w="0">
            <a:noFill/>
          </a:ln>
        </p:spPr>
      </p:pic>
      <p:sp>
        <p:nvSpPr>
          <p:cNvPr id="97" name="Obdélník 9"/>
          <p:cNvSpPr/>
          <p:nvPr/>
        </p:nvSpPr>
        <p:spPr>
          <a:xfrm>
            <a:off x="-108360" y="6042960"/>
            <a:ext cx="9360360" cy="45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8" name="Obdélník 11"/>
          <p:cNvSpPr/>
          <p:nvPr/>
        </p:nvSpPr>
        <p:spPr>
          <a:xfrm>
            <a:off x="-108360" y="0"/>
            <a:ext cx="9360360" cy="977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cs-CZ"/>
          </a:p>
        </p:txBody>
      </p:sp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-108360" y="0"/>
            <a:ext cx="9360360" cy="977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r>
              <a:rPr lang="cs-CZ" sz="2400" b="1" strike="noStrike" spc="-1" dirty="0">
                <a:solidFill>
                  <a:srgbClr val="C00000"/>
                </a:solidFill>
                <a:latin typeface="Arial"/>
              </a:rPr>
              <a:t>Weby k využití</a:t>
            </a:r>
            <a:endParaRPr lang="cs-CZ" sz="2200" b="0" strike="noStrike" spc="-1" dirty="0">
              <a:latin typeface="Arial"/>
            </a:endParaRPr>
          </a:p>
        </p:txBody>
      </p:sp>
      <p:sp>
        <p:nvSpPr>
          <p:cNvPr id="8" name="Obdélník 1"/>
          <p:cNvSpPr/>
          <p:nvPr/>
        </p:nvSpPr>
        <p:spPr>
          <a:xfrm>
            <a:off x="589197" y="1255275"/>
            <a:ext cx="8100000" cy="509981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marL="343080" indent="-343080" algn="just">
              <a:lnSpc>
                <a:spcPct val="100000"/>
              </a:lnSpc>
              <a:spcBef>
                <a:spcPts val="850"/>
              </a:spcBef>
              <a:buClr>
                <a:srgbClr val="000000"/>
              </a:buClr>
              <a:buFont typeface="Arial"/>
              <a:buChar char="•"/>
            </a:pPr>
            <a:r>
              <a:rPr lang="cs-CZ" spc="-1" dirty="0">
                <a:solidFill>
                  <a:srgbClr val="000000"/>
                </a:solidFill>
                <a:latin typeface="Calibri"/>
              </a:rPr>
              <a:t>Informace k přijímacímu řízení</a:t>
            </a:r>
          </a:p>
          <a:p>
            <a:pPr marL="800280" lvl="1" indent="-34308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www.prihlaskynastredni.cz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800280" lvl="1" indent="-34308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Jednotná přijímací zkouška (cermat.cz)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800280" lvl="1" indent="-34308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https://msmt.gov.cz/file/63705/</a:t>
            </a:r>
            <a:endParaRPr lang="cs-CZ" spc="-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280" lvl="1" indent="-34308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/>
              </a:rPr>
              <a:t>https://msmt.gov.cz/file/63707/</a:t>
            </a: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280" lvl="1" indent="-343080" algn="just">
              <a:spcBef>
                <a:spcPts val="850"/>
              </a:spcBef>
              <a:buClr>
                <a:srgbClr val="000000"/>
              </a:buClr>
              <a:buFont typeface="Wingdings" panose="05000000000000000000" pitchFamily="2" charset="2"/>
              <a:buChar char="ü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  <a:hlinkClick r:id="rId7"/>
              </a:rPr>
              <a:t>Přijímání do středního vzdělávání a vzdělávání v konzervatoři, MŠMT ČR (gov.cz)</a:t>
            </a:r>
            <a:endParaRPr lang="cs-CZ" spc="-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pc="-1" dirty="0">
                <a:solidFill>
                  <a:srgbClr val="000000"/>
                </a:solidFill>
                <a:latin typeface="Calibri"/>
              </a:rPr>
              <a:t>Statistická data k přijímacímu řízení </a:t>
            </a:r>
          </a:p>
          <a:p>
            <a:pPr marL="800100" lvl="1" indent="-342900" algn="just">
              <a:lnSpc>
                <a:spcPct val="110000"/>
              </a:lnSpc>
              <a:spcBef>
                <a:spcPts val="601"/>
              </a:spcBef>
              <a:buFont typeface="Wingdings" panose="05000000000000000000" pitchFamily="2" charset="2"/>
              <a:buChar char="ü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  <a:hlinkClick r:id="rId8"/>
              </a:rPr>
              <a:t>Vzdělávání v datech (vzdelavanivdatech.cz)</a:t>
            </a: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10000"/>
              </a:lnSpc>
              <a:spcBef>
                <a:spcPts val="601"/>
              </a:spcBef>
              <a:buFont typeface="Wingdings" panose="05000000000000000000" pitchFamily="2" charset="2"/>
              <a:buChar char="ü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  <a:hlinkClick r:id="rId9"/>
              </a:rPr>
              <a:t>Agregovaná data JPZ | Data a analýzy (cermat.cz)</a:t>
            </a: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5600" lvl="1" indent="-355600" algn="just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pc="-1" dirty="0">
                <a:solidFill>
                  <a:srgbClr val="000000"/>
                </a:solidFill>
                <a:latin typeface="Calibri"/>
              </a:rPr>
              <a:t>Nejžádanější středoškolské obory a školy</a:t>
            </a:r>
          </a:p>
          <a:p>
            <a:pPr marL="812800" lvl="2" indent="-355600" algn="just">
              <a:lnSpc>
                <a:spcPct val="110000"/>
              </a:lnSpc>
              <a:spcBef>
                <a:spcPts val="601"/>
              </a:spcBef>
              <a:buFont typeface="Wingdings" panose="05000000000000000000" pitchFamily="2" charset="2"/>
              <a:buChar char="ü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  <a:hlinkClick r:id="rId10"/>
              </a:rPr>
              <a:t>Nejžádanější středoškolské obory a školy | Infoabsolvent.cz</a:t>
            </a:r>
            <a:endParaRPr lang="cs-CZ" spc="-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algn="just">
              <a:lnSpc>
                <a:spcPct val="110000"/>
              </a:lnSpc>
              <a:spcBef>
                <a:spcPts val="601"/>
              </a:spcBef>
            </a:pPr>
            <a:endParaRPr lang="cs-CZ" sz="2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11852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4405</TotalTime>
  <Words>1863</Words>
  <Application>Microsoft Office PowerPoint</Application>
  <PresentationFormat>Předvádění na obrazovce (4:3)</PresentationFormat>
  <Paragraphs>144</Paragraphs>
  <Slides>22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8" baseType="lpstr">
      <vt:lpstr>Arial</vt:lpstr>
      <vt:lpstr>Calibri</vt:lpstr>
      <vt:lpstr>Symbol</vt:lpstr>
      <vt:lpstr>Times New Roman</vt:lpstr>
      <vt:lpstr>Wingdings</vt:lpstr>
      <vt:lpstr>Motiv systému Office</vt:lpstr>
      <vt:lpstr>Přijímací řízení  ve školním roce 2024/2025</vt:lpstr>
      <vt:lpstr>Přijímací řízení školní rok 2024/2025</vt:lpstr>
      <vt:lpstr>Přijímací řízení</vt:lpstr>
      <vt:lpstr>Přijímací řízení</vt:lpstr>
      <vt:lpstr>Přijímací řízení</vt:lpstr>
      <vt:lpstr>Podání přihlášky elektronicky https://www.prihlaskynastredni.cz/rodice-zaci.php </vt:lpstr>
      <vt:lpstr>Podání přihlášky hybridně</vt:lpstr>
      <vt:lpstr>Podání přihlášky na papírovém tiskopisu  </vt:lpstr>
      <vt:lpstr>Přijímací zkoušky</vt:lpstr>
      <vt:lpstr>Prezentace aplikace PowerPoint</vt:lpstr>
      <vt:lpstr>Termíny konání přijímacích zkoušek</vt:lpstr>
      <vt:lpstr>Talentová a školní přijímací zkouška</vt:lpstr>
      <vt:lpstr>Hodnocení uchazečů v 1. kole přijímacího řízení</vt:lpstr>
      <vt:lpstr>Hodnocení uchazečů v 1. kole přijímacího řízení</vt:lpstr>
      <vt:lpstr>Hodnocení uchazečů v 1. kole přijímacího řízení</vt:lpstr>
      <vt:lpstr>Vzdání se práva na přijetí</vt:lpstr>
      <vt:lpstr>Odvolání</vt:lpstr>
      <vt:lpstr>Druhé kolo přijímacího řízení</vt:lpstr>
      <vt:lpstr>Druhé kolo přijímacího řízení</vt:lpstr>
      <vt:lpstr>Třetí a další kola přijímacího řízení</vt:lpstr>
      <vt:lpstr>Třetí a další kola přijímacího řízení</vt:lpstr>
      <vt:lpstr>Weby k využití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subject/>
  <dc:creator>Martin Brhel</dc:creator>
  <dc:description/>
  <cp:lastModifiedBy>Cempírková Naděžda</cp:lastModifiedBy>
  <cp:revision>304</cp:revision>
  <cp:lastPrinted>2024-10-15T12:25:39Z</cp:lastPrinted>
  <dcterms:created xsi:type="dcterms:W3CDTF">2017-03-06T15:56:02Z</dcterms:created>
  <dcterms:modified xsi:type="dcterms:W3CDTF">2024-11-12T11:58:19Z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5</vt:i4>
  </property>
  <property fmtid="{D5CDD505-2E9C-101B-9397-08002B2CF9AE}" pid="3" name="PresentationFormat">
    <vt:lpwstr>Předvádění na obrazovce (4:3)</vt:lpwstr>
  </property>
  <property fmtid="{D5CDD505-2E9C-101B-9397-08002B2CF9AE}" pid="4" name="Slides">
    <vt:i4>31</vt:i4>
  </property>
</Properties>
</file>