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269" r:id="rId3"/>
    <p:sldId id="259" r:id="rId4"/>
    <p:sldId id="264" r:id="rId5"/>
    <p:sldId id="260" r:id="rId6"/>
    <p:sldId id="262" r:id="rId7"/>
    <p:sldId id="265" r:id="rId8"/>
    <p:sldId id="266" r:id="rId9"/>
    <p:sldId id="261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00"/>
    <a:srgbClr val="28466A"/>
    <a:srgbClr val="3F6E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8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E61EC-CE6A-4FD7-9004-CE9B830958D5}" type="datetimeFigureOut">
              <a:rPr lang="cs-CZ" smtClean="0"/>
              <a:pPr/>
              <a:t>27.11.2009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DD6D-602F-4085-AF15-185B17F78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223CC-723C-4F2E-AC5F-42ADDD81038D}" type="datetimeFigureOut">
              <a:rPr lang="cs-CZ" smtClean="0"/>
              <a:pPr/>
              <a:t>27.11.2009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2103-7413-4CC3-B127-E70472934C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BA86-7E2A-4713-8792-9120F67F883F}" type="datetimeFigureOut">
              <a:rPr lang="cs-CZ" smtClean="0"/>
              <a:pPr/>
              <a:t>27.11.2009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81D6-39C8-486C-AA37-FAEB0246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BA86-7E2A-4713-8792-9120F67F883F}" type="datetimeFigureOut">
              <a:rPr lang="cs-CZ" smtClean="0"/>
              <a:pPr/>
              <a:t>27.11.2009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81D6-39C8-486C-AA37-FAEB0246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BA86-7E2A-4713-8792-9120F67F883F}" type="datetimeFigureOut">
              <a:rPr lang="cs-CZ" smtClean="0"/>
              <a:pPr/>
              <a:t>27.11.2009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81D6-39C8-486C-AA37-FAEB0246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BA86-7E2A-4713-8792-9120F67F883F}" type="datetimeFigureOut">
              <a:rPr lang="cs-CZ" smtClean="0"/>
              <a:pPr/>
              <a:t>27.11.2009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81D6-39C8-486C-AA37-FAEB0246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BA86-7E2A-4713-8792-9120F67F883F}" type="datetimeFigureOut">
              <a:rPr lang="cs-CZ" smtClean="0"/>
              <a:pPr/>
              <a:t>27.11.2009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81D6-39C8-486C-AA37-FAEB0246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BA86-7E2A-4713-8792-9120F67F883F}" type="datetimeFigureOut">
              <a:rPr lang="cs-CZ" smtClean="0"/>
              <a:pPr/>
              <a:t>27.11.2009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81D6-39C8-486C-AA37-FAEB0246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BA86-7E2A-4713-8792-9120F67F883F}" type="datetimeFigureOut">
              <a:rPr lang="cs-CZ" smtClean="0"/>
              <a:pPr/>
              <a:t>27.11.2009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81D6-39C8-486C-AA37-FAEB0246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BA86-7E2A-4713-8792-9120F67F883F}" type="datetimeFigureOut">
              <a:rPr lang="cs-CZ" smtClean="0"/>
              <a:pPr/>
              <a:t>27.11.2009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81D6-39C8-486C-AA37-FAEB0246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BA86-7E2A-4713-8792-9120F67F883F}" type="datetimeFigureOut">
              <a:rPr lang="cs-CZ" smtClean="0"/>
              <a:pPr/>
              <a:t>27.11.2009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81D6-39C8-486C-AA37-FAEB0246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BA86-7E2A-4713-8792-9120F67F883F}" type="datetimeFigureOut">
              <a:rPr lang="cs-CZ" smtClean="0"/>
              <a:pPr/>
              <a:t>27.11.2009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81D6-39C8-486C-AA37-FAEB0246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BA86-7E2A-4713-8792-9120F67F883F}" type="datetimeFigureOut">
              <a:rPr lang="cs-CZ" smtClean="0"/>
              <a:pPr/>
              <a:t>27.11.2009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81D6-39C8-486C-AA37-FAEB0246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BA86-7E2A-4713-8792-9120F67F883F}" type="datetimeFigureOut">
              <a:rPr lang="cs-CZ" smtClean="0"/>
              <a:pPr/>
              <a:t>27.11.2009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C81D6-39C8-486C-AA37-FAEB02468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haufova\Documents\TeGram\Materiály k projektu TeGram\Loga_hlavičkové papíry\Logo_Malí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5357826"/>
            <a:ext cx="1186609" cy="1181103"/>
          </a:xfrm>
          <a:prstGeom prst="rect">
            <a:avLst/>
          </a:prstGeom>
          <a:noFill/>
        </p:spPr>
      </p:pic>
      <p:pic>
        <p:nvPicPr>
          <p:cNvPr id="1029" name="Picture 5" descr="C:\Users\haufova\Documents\TeGram\Materiály k projektu TeGram\Loga_hlavičkové papíry\TeGram_logo_RGB_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86388"/>
            <a:ext cx="1945402" cy="1357298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500166" y="2000240"/>
            <a:ext cx="6000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0"/>
              </a:spcBef>
            </a:pPr>
            <a:r>
              <a:rPr lang="cs-CZ" sz="4400" b="1" dirty="0" smtClean="0"/>
              <a:t>Tvrdé </a:t>
            </a:r>
            <a:r>
              <a:rPr lang="cs-CZ" sz="4400" b="1" dirty="0" smtClean="0"/>
              <a:t>a měkké souhlásky</a:t>
            </a:r>
            <a:endParaRPr lang="cs-CZ" sz="4400" b="1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71604" y="5857892"/>
            <a:ext cx="607223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Tento materiál je spolufinancován z Evropského sociálního fondu a státního rozpočtu České republiky.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214546" y="3643314"/>
            <a:ext cx="4581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0"/>
              </a:spcBef>
            </a:pPr>
            <a:r>
              <a:rPr lang="cs-CZ" sz="2800" dirty="0" smtClean="0"/>
              <a:t>Autor: Kateřina </a:t>
            </a:r>
            <a:r>
              <a:rPr lang="cs-CZ" sz="2800" dirty="0" err="1" smtClean="0"/>
              <a:t>Haufová</a:t>
            </a:r>
            <a:endParaRPr lang="cs-CZ" sz="2800" dirty="0" smtClean="0"/>
          </a:p>
        </p:txBody>
      </p:sp>
      <p:pic>
        <p:nvPicPr>
          <p:cNvPr id="8" name="Obrázek 5" descr="logolink bar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38" y="428625"/>
            <a:ext cx="54102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428604"/>
            <a:ext cx="835824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5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ž š č ř c j ď ť ň</a:t>
            </a:r>
            <a:endParaRPr lang="cs-CZ" sz="115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00034" y="2571744"/>
            <a:ext cx="80724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jsou měkké souhlásky, proto po nich píšeme:  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28992" y="3357562"/>
            <a:ext cx="2000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i/í</a:t>
            </a:r>
            <a:endParaRPr lang="cs-CZ" sz="9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0034" y="5072074"/>
            <a:ext cx="8143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ži</a:t>
            </a:r>
            <a:r>
              <a:rPr lang="cs-CZ" sz="8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80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ši</a:t>
            </a:r>
            <a:r>
              <a:rPr lang="cs-CZ" sz="8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či </a:t>
            </a:r>
            <a:r>
              <a:rPr lang="cs-CZ" sz="80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ři</a:t>
            </a:r>
            <a:r>
              <a:rPr lang="cs-CZ" sz="8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80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</a:t>
            </a:r>
            <a:r>
              <a:rPr lang="cs-CZ" sz="8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ji </a:t>
            </a:r>
            <a:r>
              <a:rPr lang="cs-CZ" sz="80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</a:t>
            </a:r>
            <a:r>
              <a:rPr lang="cs-CZ" sz="8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ti ni</a:t>
            </a:r>
            <a:endParaRPr lang="cs-CZ" sz="8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500034" y="1928802"/>
          <a:ext cx="4214841" cy="3943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947"/>
                <a:gridCol w="1404947"/>
                <a:gridCol w="1404947"/>
              </a:tblGrid>
              <a:tr h="65723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poh</a:t>
                      </a:r>
                      <a:r>
                        <a:rPr lang="cs-CZ" sz="2800" dirty="0" smtClean="0"/>
                        <a:t>_b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koš_k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d_chat</a:t>
                      </a:r>
                      <a:endParaRPr lang="cs-CZ" sz="2800" dirty="0"/>
                    </a:p>
                  </a:txBody>
                  <a:tcPr anchor="ctr"/>
                </a:tc>
              </a:tr>
              <a:tr h="65723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š_</a:t>
                      </a:r>
                      <a:r>
                        <a:rPr lang="cs-CZ" sz="2800" dirty="0" err="1" smtClean="0"/>
                        <a:t>jeme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tř</a:t>
                      </a:r>
                      <a:r>
                        <a:rPr lang="cs-CZ" sz="2800" dirty="0" smtClean="0"/>
                        <a:t>_</a:t>
                      </a:r>
                      <a:r>
                        <a:rPr lang="cs-CZ" sz="2800" dirty="0" err="1" smtClean="0"/>
                        <a:t>cet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kož</a:t>
                      </a:r>
                      <a:r>
                        <a:rPr lang="cs-CZ" sz="2800" dirty="0" smtClean="0"/>
                        <a:t>_ch</a:t>
                      </a:r>
                      <a:endParaRPr lang="cs-CZ" sz="2800" dirty="0"/>
                    </a:p>
                  </a:txBody>
                  <a:tcPr anchor="ctr"/>
                </a:tc>
              </a:tr>
              <a:tr h="65723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d_vadlo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r_</a:t>
                      </a:r>
                      <a:r>
                        <a:rPr lang="cs-CZ" sz="2800" dirty="0" err="1" smtClean="0"/>
                        <a:t>bář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v </a:t>
                      </a:r>
                      <a:r>
                        <a:rPr lang="cs-CZ" sz="2800" dirty="0" err="1" smtClean="0"/>
                        <a:t>prác</a:t>
                      </a:r>
                      <a:r>
                        <a:rPr lang="cs-CZ" sz="2800" dirty="0" smtClean="0"/>
                        <a:t>_</a:t>
                      </a:r>
                    </a:p>
                  </a:txBody>
                  <a:tcPr anchor="ctr"/>
                </a:tc>
              </a:tr>
              <a:tr h="65723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ř_</a:t>
                      </a:r>
                      <a:r>
                        <a:rPr lang="cs-CZ" sz="2800" dirty="0" err="1" smtClean="0"/>
                        <a:t>káme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pr</a:t>
                      </a:r>
                      <a:r>
                        <a:rPr lang="cs-CZ" sz="2800" dirty="0" smtClean="0"/>
                        <a:t>_č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oř_šek</a:t>
                      </a:r>
                      <a:endParaRPr lang="cs-CZ" sz="2800" dirty="0"/>
                    </a:p>
                  </a:txBody>
                  <a:tcPr anchor="ctr"/>
                </a:tc>
              </a:tr>
              <a:tr h="65723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star_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pruh_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vžd</a:t>
                      </a:r>
                      <a:r>
                        <a:rPr lang="cs-CZ" sz="2800" dirty="0" smtClean="0"/>
                        <a:t>_</a:t>
                      </a:r>
                      <a:endParaRPr lang="cs-CZ" sz="2800" dirty="0"/>
                    </a:p>
                  </a:txBody>
                  <a:tcPr anchor="ctr"/>
                </a:tc>
              </a:tr>
              <a:tr h="65723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česk</a:t>
                      </a:r>
                      <a:r>
                        <a:rPr lang="cs-CZ" sz="2800" dirty="0" smtClean="0"/>
                        <a:t>_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koč</a:t>
                      </a:r>
                      <a:r>
                        <a:rPr lang="cs-CZ" sz="2800" dirty="0" smtClean="0"/>
                        <a:t>_</a:t>
                      </a:r>
                      <a:r>
                        <a:rPr lang="cs-CZ" sz="2800" dirty="0" err="1" smtClean="0"/>
                        <a:t>čka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br_</a:t>
                      </a:r>
                      <a:r>
                        <a:rPr lang="cs-CZ" sz="2800" dirty="0" err="1" smtClean="0"/>
                        <a:t>le</a:t>
                      </a:r>
                      <a:endParaRPr lang="cs-CZ" sz="2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5072066" y="1928804"/>
          <a:ext cx="3148010" cy="3948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4005"/>
                <a:gridCol w="1574005"/>
              </a:tblGrid>
              <a:tr h="65802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sluníčko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čtyřka</a:t>
                      </a:r>
                    </a:p>
                  </a:txBody>
                  <a:tcPr anchor="ctr"/>
                </a:tc>
              </a:tr>
              <a:tr h="65802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tvrdý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říkat</a:t>
                      </a:r>
                      <a:endParaRPr lang="cs-CZ" sz="2800" dirty="0"/>
                    </a:p>
                  </a:txBody>
                  <a:tcPr anchor="ctr"/>
                </a:tc>
              </a:tr>
              <a:tr h="658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peří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pohyb</a:t>
                      </a:r>
                    </a:p>
                  </a:txBody>
                  <a:tcPr anchor="ctr"/>
                </a:tc>
              </a:tr>
              <a:tr h="65802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kytara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divoká</a:t>
                      </a:r>
                    </a:p>
                  </a:txBody>
                  <a:tcPr anchor="ctr"/>
                </a:tc>
              </a:tr>
              <a:tr h="65802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vařit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kyselé</a:t>
                      </a:r>
                      <a:endParaRPr lang="cs-CZ" sz="2800" dirty="0"/>
                    </a:p>
                  </a:txBody>
                  <a:tcPr anchor="ctr"/>
                </a:tc>
              </a:tr>
              <a:tr h="65802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louky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vajíčko</a:t>
                      </a:r>
                      <a:endParaRPr lang="cs-CZ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285720" y="500042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Procvič si psaní po měkkých a tvrdých souhláskách.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86314" y="357166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Slova s tvrdou slabikou vybarvi modře, slova s měkkou slabikou vybarvi žlutě.</a:t>
            </a:r>
            <a:endParaRPr lang="cs-CZ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500034" y="2285992"/>
          <a:ext cx="4214841" cy="3943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947"/>
                <a:gridCol w="1404947"/>
                <a:gridCol w="1404947"/>
              </a:tblGrid>
              <a:tr h="65723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poh</a:t>
                      </a:r>
                      <a:r>
                        <a:rPr lang="cs-CZ" sz="2800" b="1" dirty="0" smtClean="0">
                          <a:solidFill>
                            <a:srgbClr val="28466A"/>
                          </a:solidFill>
                        </a:rPr>
                        <a:t>y</a:t>
                      </a:r>
                      <a:r>
                        <a:rPr lang="cs-CZ" sz="2800" dirty="0" smtClean="0"/>
                        <a:t>b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koš</a:t>
                      </a:r>
                      <a:r>
                        <a:rPr lang="cs-CZ" sz="2800" b="1" dirty="0" smtClean="0">
                          <a:solidFill>
                            <a:srgbClr val="E2AC00"/>
                          </a:solidFill>
                        </a:rPr>
                        <a:t>í</a:t>
                      </a:r>
                      <a:r>
                        <a:rPr lang="cs-CZ" sz="2800" dirty="0" smtClean="0"/>
                        <a:t>k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d</a:t>
                      </a:r>
                      <a:r>
                        <a:rPr lang="cs-CZ" sz="2800" b="1" kern="1200" dirty="0" smtClean="0">
                          <a:solidFill>
                            <a:srgbClr val="28466A"/>
                          </a:solidFill>
                          <a:latin typeface="+mn-lt"/>
                          <a:ea typeface="+mn-ea"/>
                          <a:cs typeface="+mn-cs"/>
                        </a:rPr>
                        <a:t>ý</a:t>
                      </a:r>
                      <a:r>
                        <a:rPr lang="cs-CZ" sz="2800" dirty="0" smtClean="0"/>
                        <a:t>chat</a:t>
                      </a:r>
                      <a:endParaRPr lang="cs-CZ" sz="2800" dirty="0"/>
                    </a:p>
                  </a:txBody>
                  <a:tcPr anchor="ctr"/>
                </a:tc>
              </a:tr>
              <a:tr h="65723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š</a:t>
                      </a:r>
                      <a:r>
                        <a:rPr lang="cs-CZ" sz="2800" b="1" kern="1200" dirty="0" smtClean="0">
                          <a:solidFill>
                            <a:srgbClr val="E2AC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cs-CZ" sz="2800" dirty="0" smtClean="0"/>
                        <a:t>jeme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tř</a:t>
                      </a:r>
                      <a:r>
                        <a:rPr lang="cs-CZ" sz="2800" b="1" dirty="0" smtClean="0">
                          <a:solidFill>
                            <a:srgbClr val="FFC000"/>
                          </a:solidFill>
                        </a:rPr>
                        <a:t>i</a:t>
                      </a:r>
                      <a:r>
                        <a:rPr lang="cs-CZ" sz="2800" dirty="0" smtClean="0"/>
                        <a:t>cet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kož</a:t>
                      </a:r>
                      <a:r>
                        <a:rPr lang="cs-CZ" sz="2800" b="1" dirty="0" smtClean="0">
                          <a:solidFill>
                            <a:srgbClr val="E2AC00"/>
                          </a:solidFill>
                        </a:rPr>
                        <a:t>i</a:t>
                      </a:r>
                      <a:r>
                        <a:rPr lang="cs-CZ" sz="2800" dirty="0" smtClean="0"/>
                        <a:t>ch</a:t>
                      </a:r>
                      <a:endParaRPr lang="cs-CZ" sz="2800" dirty="0"/>
                    </a:p>
                  </a:txBody>
                  <a:tcPr anchor="ctr"/>
                </a:tc>
              </a:tr>
              <a:tr h="65723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d</a:t>
                      </a:r>
                      <a:r>
                        <a:rPr lang="cs-CZ" sz="2800" b="1" kern="1200" dirty="0" smtClean="0">
                          <a:solidFill>
                            <a:srgbClr val="E2AC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cs-CZ" sz="2800" dirty="0" smtClean="0"/>
                        <a:t>vadlo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r</a:t>
                      </a:r>
                      <a:r>
                        <a:rPr lang="cs-CZ" sz="2800" b="1" kern="1200" dirty="0" smtClean="0">
                          <a:solidFill>
                            <a:srgbClr val="28466A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cs-CZ" sz="2800" dirty="0" smtClean="0"/>
                        <a:t>bář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v prác</a:t>
                      </a:r>
                      <a:r>
                        <a:rPr lang="cs-CZ" sz="2800" b="1" dirty="0" smtClean="0">
                          <a:solidFill>
                            <a:srgbClr val="E2AC00"/>
                          </a:solidFill>
                        </a:rPr>
                        <a:t>i</a:t>
                      </a:r>
                    </a:p>
                  </a:txBody>
                  <a:tcPr anchor="ctr"/>
                </a:tc>
              </a:tr>
              <a:tr h="65723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ř</a:t>
                      </a:r>
                      <a:r>
                        <a:rPr lang="cs-CZ" sz="2800" b="1" kern="1200" dirty="0" smtClean="0">
                          <a:solidFill>
                            <a:srgbClr val="E2AC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cs-CZ" sz="2800" dirty="0" smtClean="0"/>
                        <a:t>káme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pr</a:t>
                      </a:r>
                      <a:r>
                        <a:rPr lang="cs-CZ" sz="2800" b="1" kern="1200" dirty="0" smtClean="0">
                          <a:solidFill>
                            <a:srgbClr val="28466A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cs-CZ" sz="2800" dirty="0" smtClean="0"/>
                        <a:t>č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oř</a:t>
                      </a:r>
                      <a:r>
                        <a:rPr lang="cs-CZ" sz="2800" b="1" kern="1200" dirty="0" smtClean="0">
                          <a:solidFill>
                            <a:srgbClr val="E2AC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cs-CZ" sz="2800" dirty="0" smtClean="0"/>
                        <a:t>šek</a:t>
                      </a:r>
                      <a:endParaRPr lang="cs-CZ" sz="2800" dirty="0"/>
                    </a:p>
                  </a:txBody>
                  <a:tcPr anchor="ctr"/>
                </a:tc>
              </a:tr>
              <a:tr h="65723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star</a:t>
                      </a:r>
                      <a:r>
                        <a:rPr lang="cs-CZ" sz="2800" b="1" kern="1200" dirty="0" smtClean="0">
                          <a:solidFill>
                            <a:srgbClr val="28466A"/>
                          </a:solidFill>
                          <a:latin typeface="+mn-lt"/>
                          <a:ea typeface="+mn-ea"/>
                          <a:cs typeface="+mn-cs"/>
                        </a:rPr>
                        <a:t>ý</a:t>
                      </a:r>
                      <a:endParaRPr lang="cs-CZ" sz="2800" b="1" kern="1200" dirty="0">
                        <a:solidFill>
                          <a:srgbClr val="28466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pruh</a:t>
                      </a:r>
                      <a:r>
                        <a:rPr lang="cs-CZ" sz="2800" b="1" kern="1200" dirty="0" smtClean="0">
                          <a:solidFill>
                            <a:srgbClr val="28466A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cs-CZ" sz="2800" b="1" kern="1200" dirty="0">
                        <a:solidFill>
                          <a:srgbClr val="28466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vžd</a:t>
                      </a:r>
                      <a:r>
                        <a:rPr lang="cs-CZ" sz="2800" b="1" kern="1200" dirty="0" smtClean="0">
                          <a:solidFill>
                            <a:srgbClr val="28466A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cs-CZ" sz="2800" b="1" kern="1200" dirty="0">
                        <a:solidFill>
                          <a:srgbClr val="28466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5723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česk</a:t>
                      </a:r>
                      <a:r>
                        <a:rPr lang="cs-CZ" sz="2800" b="1" kern="1200" dirty="0" smtClean="0">
                          <a:solidFill>
                            <a:srgbClr val="28466A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cs-CZ" sz="2800" dirty="0" smtClean="0"/>
                        <a:t>/</a:t>
                      </a:r>
                      <a:r>
                        <a:rPr lang="cs-CZ" sz="2800" b="1" kern="1200" dirty="0" smtClean="0">
                          <a:solidFill>
                            <a:srgbClr val="28466A"/>
                          </a:solidFill>
                          <a:latin typeface="+mn-lt"/>
                          <a:ea typeface="+mn-ea"/>
                          <a:cs typeface="+mn-cs"/>
                        </a:rPr>
                        <a:t>ý</a:t>
                      </a:r>
                      <a:endParaRPr lang="cs-CZ" sz="2800" b="1" kern="1200" dirty="0">
                        <a:solidFill>
                          <a:srgbClr val="28466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koč</a:t>
                      </a:r>
                      <a:r>
                        <a:rPr lang="cs-CZ" sz="2800" b="1" kern="1200" dirty="0" smtClean="0">
                          <a:solidFill>
                            <a:srgbClr val="E2AC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cs-CZ" sz="2800" dirty="0" smtClean="0"/>
                        <a:t>čka</a:t>
                      </a:r>
                      <a:endParaRPr lang="cs-CZ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br</a:t>
                      </a:r>
                      <a:r>
                        <a:rPr lang="cs-CZ" sz="2800" b="1" kern="1200" dirty="0" smtClean="0">
                          <a:solidFill>
                            <a:srgbClr val="28466A"/>
                          </a:solidFill>
                          <a:latin typeface="+mn-lt"/>
                          <a:ea typeface="+mn-ea"/>
                          <a:cs typeface="+mn-cs"/>
                        </a:rPr>
                        <a:t>ý</a:t>
                      </a:r>
                      <a:r>
                        <a:rPr lang="cs-CZ" sz="2800" dirty="0" smtClean="0"/>
                        <a:t>le</a:t>
                      </a:r>
                      <a:endParaRPr lang="cs-CZ" sz="2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5143504" y="2285992"/>
          <a:ext cx="3190876" cy="3929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5438"/>
                <a:gridCol w="1595438"/>
              </a:tblGrid>
              <a:tr h="654848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sluníčko</a:t>
                      </a:r>
                      <a:endParaRPr lang="cs-CZ" sz="28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čtyřka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54848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tvrdý</a:t>
                      </a:r>
                      <a:endParaRPr lang="cs-CZ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říkat</a:t>
                      </a:r>
                      <a:endParaRPr lang="cs-CZ" sz="28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654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peří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pohyb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54848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kytara</a:t>
                      </a:r>
                      <a:endParaRPr lang="cs-CZ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divoká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654848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vařit</a:t>
                      </a:r>
                      <a:endParaRPr lang="cs-CZ" sz="28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kyselé</a:t>
                      </a:r>
                      <a:endParaRPr lang="cs-CZ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54848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louky</a:t>
                      </a:r>
                      <a:endParaRPr lang="cs-CZ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vajíčko</a:t>
                      </a:r>
                      <a:endParaRPr lang="cs-CZ" sz="28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214414" y="357166"/>
            <a:ext cx="6572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 smtClean="0"/>
              <a:t>Správné řešení</a:t>
            </a:r>
            <a:endParaRPr lang="cs-CZ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Autofit/>
          </a:bodyPr>
          <a:lstStyle/>
          <a:p>
            <a:r>
              <a:rPr lang="cs-CZ" sz="8000" b="1" dirty="0" smtClean="0"/>
              <a:t>Tvrdé a měkké souhlásky</a:t>
            </a:r>
            <a:endParaRPr lang="cs-CZ" sz="8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7158" y="3000372"/>
            <a:ext cx="4038600" cy="318612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0000" dirty="0" smtClean="0">
                <a:solidFill>
                  <a:srgbClr val="28466A"/>
                </a:solidFill>
              </a:rPr>
              <a:t>y,ý</a:t>
            </a:r>
            <a:endParaRPr lang="cs-CZ" sz="20000" dirty="0">
              <a:solidFill>
                <a:srgbClr val="28466A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3071810"/>
            <a:ext cx="4038600" cy="275749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20000" dirty="0" smtClean="0">
                <a:solidFill>
                  <a:srgbClr val="E2AC00"/>
                </a:solidFill>
              </a:rPr>
              <a:t>i,í</a:t>
            </a:r>
            <a:endParaRPr lang="cs-CZ" sz="20000" dirty="0">
              <a:solidFill>
                <a:srgbClr val="E2A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00036" y="1643049"/>
          <a:ext cx="8120095" cy="357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4019"/>
                <a:gridCol w="1624019"/>
                <a:gridCol w="1624019"/>
                <a:gridCol w="1624019"/>
                <a:gridCol w="1624019"/>
              </a:tblGrid>
              <a:tr h="71438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nohy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zvony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rychle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tenký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jahody</a:t>
                      </a:r>
                      <a:endParaRPr lang="cs-CZ" sz="2400" b="1" dirty="0"/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kýchat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pohyb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chytrá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buchty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motýl</a:t>
                      </a:r>
                      <a:endParaRPr lang="cs-CZ" sz="2400" b="1" dirty="0"/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ryba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banány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hvězdy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váhy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kytara</a:t>
                      </a:r>
                      <a:endParaRPr lang="cs-CZ" sz="2400" b="1" dirty="0"/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tygr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chyba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maliny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ohýnek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strýček</a:t>
                      </a:r>
                      <a:endParaRPr lang="cs-CZ" sz="2400" b="1" dirty="0"/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koryto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mladý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žlutý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bonbóny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cs-CZ" sz="2400" b="1" dirty="0" smtClean="0"/>
                        <a:t>ořechy</a:t>
                      </a:r>
                      <a:endParaRPr lang="cs-CZ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714348" y="500042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Slova rozstříhejte a nalepte pod správnou slabiku:</a:t>
            </a:r>
            <a:endParaRPr lang="cs-CZ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vnoramenný trojúhelník 1"/>
          <p:cNvSpPr/>
          <p:nvPr/>
        </p:nvSpPr>
        <p:spPr>
          <a:xfrm>
            <a:off x="428596" y="57148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hy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" name="Rovnoramenný trojúhelník 2"/>
          <p:cNvSpPr/>
          <p:nvPr/>
        </p:nvSpPr>
        <p:spPr>
          <a:xfrm>
            <a:off x="2643174" y="57148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chemeClr val="tx1"/>
                </a:solidFill>
              </a:rPr>
              <a:t>chy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4" name="Rovnoramenný trojúhelník 3"/>
          <p:cNvSpPr/>
          <p:nvPr/>
        </p:nvSpPr>
        <p:spPr>
          <a:xfrm>
            <a:off x="5000628" y="57148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ky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5" name="Rovnoramenný trojúhelník 4"/>
          <p:cNvSpPr/>
          <p:nvPr/>
        </p:nvSpPr>
        <p:spPr>
          <a:xfrm>
            <a:off x="7286644" y="57148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ry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6" name="Rovnoramenný trojúhelník 5"/>
          <p:cNvSpPr/>
          <p:nvPr/>
        </p:nvSpPr>
        <p:spPr>
          <a:xfrm>
            <a:off x="1285852" y="342900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dy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7" name="Rovnoramenný trojúhelník 6"/>
          <p:cNvSpPr/>
          <p:nvPr/>
        </p:nvSpPr>
        <p:spPr>
          <a:xfrm>
            <a:off x="3786182" y="342900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ty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8" name="Rovnoramenný trojúhelník 7"/>
          <p:cNvSpPr/>
          <p:nvPr/>
        </p:nvSpPr>
        <p:spPr>
          <a:xfrm>
            <a:off x="6286512" y="342900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ny</a:t>
            </a:r>
            <a:endParaRPr lang="cs-CZ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>
            <a:off x="428596" y="428604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hy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5" name="Rovnoramenný trojúhelník 14"/>
          <p:cNvSpPr/>
          <p:nvPr/>
        </p:nvSpPr>
        <p:spPr>
          <a:xfrm>
            <a:off x="2643174" y="428604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900" b="1" dirty="0" err="1" smtClean="0">
                <a:solidFill>
                  <a:schemeClr val="tx1"/>
                </a:solidFill>
              </a:rPr>
              <a:t>chy</a:t>
            </a:r>
            <a:endParaRPr lang="cs-CZ" sz="2900" b="1" dirty="0">
              <a:solidFill>
                <a:schemeClr val="tx1"/>
              </a:solidFill>
            </a:endParaRPr>
          </a:p>
        </p:txBody>
      </p:sp>
      <p:sp>
        <p:nvSpPr>
          <p:cNvPr id="17" name="Rovnoramenný trojúhelník 16"/>
          <p:cNvSpPr/>
          <p:nvPr/>
        </p:nvSpPr>
        <p:spPr>
          <a:xfrm>
            <a:off x="5000628" y="428604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ky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9" name="Rovnoramenný trojúhelník 18"/>
          <p:cNvSpPr/>
          <p:nvPr/>
        </p:nvSpPr>
        <p:spPr>
          <a:xfrm>
            <a:off x="7286644" y="428604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ry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1" name="Rovnoramenný trojúhelník 20"/>
          <p:cNvSpPr/>
          <p:nvPr/>
        </p:nvSpPr>
        <p:spPr>
          <a:xfrm>
            <a:off x="6286512" y="378619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ny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2" name="Rovnoramenný trojúhelník 21"/>
          <p:cNvSpPr/>
          <p:nvPr/>
        </p:nvSpPr>
        <p:spPr>
          <a:xfrm>
            <a:off x="3786182" y="378619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ty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3" name="Rovnoramenný trojúhelník 22"/>
          <p:cNvSpPr/>
          <p:nvPr/>
        </p:nvSpPr>
        <p:spPr>
          <a:xfrm>
            <a:off x="1285852" y="378619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3F6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dy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00034" y="171448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nohy</a:t>
            </a:r>
            <a:endParaRPr lang="cs-CZ" sz="28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00034" y="2071678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pohyb</a:t>
            </a:r>
            <a:endParaRPr lang="cs-CZ" sz="28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00034" y="2428868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váhy</a:t>
            </a:r>
            <a:endParaRPr lang="cs-CZ" sz="28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28596" y="278605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ohýnek</a:t>
            </a:r>
            <a:endParaRPr lang="cs-CZ" sz="28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2643174" y="171448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chytrá</a:t>
            </a:r>
            <a:endParaRPr lang="cs-CZ" sz="2800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2643174" y="20716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chyba</a:t>
            </a:r>
            <a:endParaRPr lang="cs-CZ" sz="2800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2643174" y="242886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ořechy</a:t>
            </a:r>
            <a:endParaRPr lang="cs-CZ" sz="28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072066" y="171448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tenký</a:t>
            </a:r>
            <a:endParaRPr lang="cs-CZ" sz="2800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072066" y="2071678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kýchat</a:t>
            </a:r>
            <a:endParaRPr lang="cs-CZ" sz="2800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072066" y="242886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kytara</a:t>
            </a:r>
            <a:endParaRPr lang="cs-CZ" sz="2800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7358082" y="1714488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rychle</a:t>
            </a:r>
            <a:endParaRPr lang="cs-CZ" sz="2800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7358082" y="207167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ryba</a:t>
            </a:r>
            <a:endParaRPr lang="cs-CZ" sz="2800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7358082" y="2428868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strýček</a:t>
            </a:r>
            <a:endParaRPr lang="cs-CZ" sz="2800" b="1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7358082" y="2786058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koryto</a:t>
            </a:r>
            <a:endParaRPr lang="cs-CZ" sz="2800" b="1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1357290" y="507207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jahody</a:t>
            </a:r>
            <a:endParaRPr lang="cs-CZ" sz="2800" b="1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1357290" y="547754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hvězdy</a:t>
            </a:r>
            <a:endParaRPr lang="cs-CZ" sz="2800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1357290" y="5834738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mladý</a:t>
            </a:r>
            <a:endParaRPr lang="cs-CZ" sz="2800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3857620" y="507207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buchty</a:t>
            </a:r>
            <a:endParaRPr lang="cs-CZ" sz="2800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3857620" y="542926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motýl</a:t>
            </a:r>
            <a:endParaRPr lang="cs-CZ" sz="2800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3857620" y="578645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tygr</a:t>
            </a:r>
            <a:endParaRPr lang="cs-CZ" sz="28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3857620" y="6191928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žlutý</a:t>
            </a:r>
            <a:endParaRPr lang="cs-CZ" sz="2800" b="1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6357950" y="507207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banány</a:t>
            </a:r>
            <a:endParaRPr lang="cs-CZ" sz="2800" b="1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6357950" y="550070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maliny</a:t>
            </a:r>
            <a:endParaRPr lang="cs-CZ" sz="2800" b="1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6357950" y="592933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bonbóny</a:t>
            </a:r>
            <a:endParaRPr lang="cs-CZ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7" grpId="0" animBg="1"/>
      <p:bldP spid="19" grpId="0" animBg="1"/>
      <p:bldP spid="21" grpId="0" animBg="1"/>
      <p:bldP spid="22" grpId="0" animBg="1"/>
      <p:bldP spid="23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357166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h ch k r d t n</a:t>
            </a:r>
            <a:endParaRPr lang="cs-CZ" sz="1200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14348" y="2285992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jsou tvrdé souhlásky, proto po nich píšeme</a:t>
            </a:r>
            <a:r>
              <a:rPr lang="cs-CZ" b="1" dirty="0" smtClean="0"/>
              <a:t>:  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71868" y="3143248"/>
            <a:ext cx="2286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y/ý</a:t>
            </a:r>
            <a:endParaRPr lang="cs-CZ" sz="9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57224" y="5143512"/>
            <a:ext cx="7429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hy</a:t>
            </a:r>
            <a:r>
              <a:rPr lang="cs-CZ" sz="6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66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chy</a:t>
            </a:r>
            <a:r>
              <a:rPr lang="cs-CZ" sz="6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66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ky</a:t>
            </a:r>
            <a:r>
              <a:rPr lang="cs-CZ" sz="6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66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ry</a:t>
            </a:r>
            <a:r>
              <a:rPr lang="cs-CZ" sz="6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66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dy</a:t>
            </a:r>
            <a:r>
              <a:rPr lang="cs-CZ" sz="6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ty </a:t>
            </a:r>
            <a:r>
              <a:rPr lang="cs-CZ" sz="66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ny</a:t>
            </a:r>
            <a:endParaRPr lang="cs-CZ" sz="6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500034" y="1857363"/>
          <a:ext cx="8286810" cy="3357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1135"/>
                <a:gridCol w="1381135"/>
                <a:gridCol w="1381135"/>
                <a:gridCol w="1381135"/>
                <a:gridCol w="1381135"/>
                <a:gridCol w="1381135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chodí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cibule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nit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jídlo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košík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řidič</a:t>
                      </a:r>
                      <a:endParaRPr lang="cs-CZ" sz="2400" b="1" dirty="0"/>
                    </a:p>
                  </a:txBody>
                  <a:tcPr anchor="ctr"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užívat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řízek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kořist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tikat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/>
                        <a:t>život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váží</a:t>
                      </a:r>
                      <a:endParaRPr lang="cs-CZ" sz="2400" b="1" dirty="0"/>
                    </a:p>
                  </a:txBody>
                  <a:tcPr anchor="ctr"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jitrnice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divadlo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nikdo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široká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citrón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hořčice</a:t>
                      </a:r>
                      <a:endParaRPr lang="cs-CZ" sz="2400" b="1" dirty="0"/>
                    </a:p>
                  </a:txBody>
                  <a:tcPr anchor="ctr"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kočička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pocit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/>
                        <a:t>jitřenka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čin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tílko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/>
                        <a:t>koník</a:t>
                      </a:r>
                    </a:p>
                  </a:txBody>
                  <a:tcPr anchor="ctr"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udice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šije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potisk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71472" y="785794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Slova rozstříhejte a nalepte pod správnou slabiku:</a:t>
            </a:r>
            <a:endParaRPr lang="cs-CZ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vnoramenný trojúhelník 1"/>
          <p:cNvSpPr/>
          <p:nvPr/>
        </p:nvSpPr>
        <p:spPr>
          <a:xfrm>
            <a:off x="285720" y="57148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ži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" name="Rovnoramenný trojúhelník 2"/>
          <p:cNvSpPr/>
          <p:nvPr/>
        </p:nvSpPr>
        <p:spPr>
          <a:xfrm>
            <a:off x="2071670" y="57148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ši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4" name="Rovnoramenný trojúhelník 3"/>
          <p:cNvSpPr/>
          <p:nvPr/>
        </p:nvSpPr>
        <p:spPr>
          <a:xfrm>
            <a:off x="3786182" y="57148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či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5" name="Rovnoramenný trojúhelník 4"/>
          <p:cNvSpPr/>
          <p:nvPr/>
        </p:nvSpPr>
        <p:spPr>
          <a:xfrm>
            <a:off x="5500694" y="57148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ři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6" name="Rovnoramenný trojúhelník 5"/>
          <p:cNvSpPr/>
          <p:nvPr/>
        </p:nvSpPr>
        <p:spPr>
          <a:xfrm>
            <a:off x="7286644" y="57148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ci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7" name="Rovnoramenný trojúhelník 6"/>
          <p:cNvSpPr/>
          <p:nvPr/>
        </p:nvSpPr>
        <p:spPr>
          <a:xfrm>
            <a:off x="928662" y="3643314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ji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8" name="Rovnoramenný trojúhelník 7"/>
          <p:cNvSpPr/>
          <p:nvPr/>
        </p:nvSpPr>
        <p:spPr>
          <a:xfrm>
            <a:off x="3000364" y="3643314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di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9" name="Rovnoramenný trojúhelník 8"/>
          <p:cNvSpPr/>
          <p:nvPr/>
        </p:nvSpPr>
        <p:spPr>
          <a:xfrm>
            <a:off x="5000628" y="3643314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ti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0" name="Rovnoramenný trojúhelník 9"/>
          <p:cNvSpPr/>
          <p:nvPr/>
        </p:nvSpPr>
        <p:spPr>
          <a:xfrm>
            <a:off x="7000892" y="3643314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ni</a:t>
            </a:r>
            <a:endParaRPr lang="cs-CZ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vnoramenný trojúhelník 1"/>
          <p:cNvSpPr/>
          <p:nvPr/>
        </p:nvSpPr>
        <p:spPr>
          <a:xfrm>
            <a:off x="285720" y="285728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ži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" name="Rovnoramenný trojúhelník 2"/>
          <p:cNvSpPr/>
          <p:nvPr/>
        </p:nvSpPr>
        <p:spPr>
          <a:xfrm>
            <a:off x="3786182" y="285728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či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4" name="Rovnoramenný trojúhelník 3"/>
          <p:cNvSpPr/>
          <p:nvPr/>
        </p:nvSpPr>
        <p:spPr>
          <a:xfrm>
            <a:off x="928662" y="378619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ji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5" name="Rovnoramenný trojúhelník 4"/>
          <p:cNvSpPr/>
          <p:nvPr/>
        </p:nvSpPr>
        <p:spPr>
          <a:xfrm>
            <a:off x="3000364" y="378619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di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6" name="Rovnoramenný trojúhelník 5"/>
          <p:cNvSpPr/>
          <p:nvPr/>
        </p:nvSpPr>
        <p:spPr>
          <a:xfrm>
            <a:off x="5000628" y="378619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ti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7" name="Rovnoramenný trojúhelník 6"/>
          <p:cNvSpPr/>
          <p:nvPr/>
        </p:nvSpPr>
        <p:spPr>
          <a:xfrm>
            <a:off x="7000892" y="3786190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ni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8" name="Rovnoramenný trojúhelník 7"/>
          <p:cNvSpPr/>
          <p:nvPr/>
        </p:nvSpPr>
        <p:spPr>
          <a:xfrm>
            <a:off x="2071670" y="285728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ši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9" name="Rovnoramenný trojúhelník 8"/>
          <p:cNvSpPr/>
          <p:nvPr/>
        </p:nvSpPr>
        <p:spPr>
          <a:xfrm>
            <a:off x="5500694" y="285728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ři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0" name="Rovnoramenný trojúhelník 9"/>
          <p:cNvSpPr/>
          <p:nvPr/>
        </p:nvSpPr>
        <p:spPr>
          <a:xfrm>
            <a:off x="7286644" y="285728"/>
            <a:ext cx="1428760" cy="1285884"/>
          </a:xfrm>
          <a:prstGeom prst="triangle">
            <a:avLst>
              <a:gd name="adj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chemeClr val="tx1"/>
                </a:solidFill>
              </a:rPr>
              <a:t>ci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28596" y="178592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život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28596" y="221455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váží</a:t>
            </a:r>
            <a:endParaRPr lang="cs-CZ" sz="28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28596" y="2643182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užívat</a:t>
            </a:r>
            <a:endParaRPr lang="cs-CZ" sz="28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214546" y="178592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široká</a:t>
            </a:r>
            <a:endParaRPr lang="cs-CZ" sz="28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214546" y="221455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šije</a:t>
            </a:r>
            <a:endParaRPr lang="cs-CZ" sz="28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214546" y="264318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košík</a:t>
            </a:r>
            <a:endParaRPr lang="cs-CZ" sz="28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929058" y="178592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čin</a:t>
            </a:r>
            <a:endParaRPr lang="cs-CZ" sz="28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929058" y="221455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hořčice</a:t>
            </a:r>
            <a:endParaRPr lang="cs-CZ" sz="28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929058" y="264318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kočička</a:t>
            </a:r>
            <a:endParaRPr lang="cs-CZ" sz="28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643570" y="178592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řízek</a:t>
            </a:r>
            <a:endParaRPr lang="cs-CZ" sz="28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643570" y="221455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kořist</a:t>
            </a:r>
            <a:endParaRPr lang="cs-CZ" sz="28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643570" y="264318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řidič</a:t>
            </a:r>
            <a:endParaRPr lang="cs-CZ" sz="28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358082" y="178592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cibule</a:t>
            </a:r>
            <a:endParaRPr lang="cs-CZ" sz="28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358082" y="221455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pocit</a:t>
            </a:r>
            <a:endParaRPr lang="cs-CZ" sz="28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358082" y="2643182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citrón</a:t>
            </a:r>
            <a:endParaRPr lang="cs-CZ" sz="28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000100" y="526323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jitřenka</a:t>
            </a:r>
            <a:endParaRPr lang="cs-CZ" sz="28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000100" y="569186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jídlo</a:t>
            </a:r>
            <a:endParaRPr lang="cs-CZ" sz="28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000100" y="612049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spojit</a:t>
            </a:r>
            <a:endParaRPr lang="cs-CZ" sz="2800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071802" y="528638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chodí</a:t>
            </a:r>
            <a:endParaRPr lang="cs-CZ" sz="2800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071802" y="571501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divadlo</a:t>
            </a:r>
            <a:endParaRPr lang="cs-CZ" sz="28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071802" y="612049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udice</a:t>
            </a:r>
            <a:endParaRPr lang="cs-CZ" sz="2800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143504" y="526323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potisk</a:t>
            </a:r>
            <a:endParaRPr lang="cs-CZ" sz="2800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143504" y="569186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tílko</a:t>
            </a:r>
            <a:endParaRPr lang="cs-CZ" sz="2800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5143504" y="609733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tikat</a:t>
            </a:r>
            <a:endParaRPr lang="cs-CZ" sz="2800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7143768" y="526323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nit</a:t>
            </a:r>
            <a:endParaRPr lang="cs-CZ" sz="2800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7143768" y="569186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nikdo</a:t>
            </a:r>
            <a:endParaRPr lang="cs-CZ" sz="2800" b="1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7143768" y="612049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koník</a:t>
            </a:r>
            <a:endParaRPr lang="cs-CZ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323</Words>
  <Application>Microsoft Office PowerPoint</Application>
  <PresentationFormat>Předvádění na obrazovce (4:3)</PresentationFormat>
  <Paragraphs>214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Tvrdé a měkké souhlásky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Tvrdé a měkké souhlásky</dc:title>
  <dc:creator>haufova</dc:creator>
  <cp:lastModifiedBy>haufova</cp:lastModifiedBy>
  <cp:revision>43</cp:revision>
  <dcterms:created xsi:type="dcterms:W3CDTF">2009-11-14T21:36:12Z</dcterms:created>
  <dcterms:modified xsi:type="dcterms:W3CDTF">2009-11-27T06:51:10Z</dcterms:modified>
</cp:coreProperties>
</file>